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Libre Franklin"/>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breFranklin-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LibreFranklin-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LibreFranklin-bold.fntdata"/><Relationship Id="rId6" Type="http://schemas.openxmlformats.org/officeDocument/2006/relationships/notesMaster" Target="notesMasters/notesMaster1.xml"/><Relationship Id="rId18" Type="http://schemas.openxmlformats.org/officeDocument/2006/relationships/font" Target="fonts/LibreFranklin-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Hemodynamic_respons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4baa42eb12_2_10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4baa42eb12_2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5026731d91_0_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fMRI is a great tool, at this moment the best we have, it can to a certain extend know which region are responsible for a certain type of behavior. But using it alone is not sufficient to understand the brain. We need better understanding of the interactions between the different subunits of the brain. Coupling fMRI with other more invasive and specialized tools (such as iEEG) could help cross-checking informations or have new ones.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The fruit fly </a:t>
            </a:r>
            <a:r>
              <a:rPr lang="fr">
                <a:solidFill>
                  <a:schemeClr val="dk1"/>
                </a:solidFill>
              </a:rPr>
              <a:t>example is NOT done by fMRI but shows the current advancements we have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Don’t worry no one can read your mind yet ;)</a:t>
            </a:r>
            <a:endParaRPr>
              <a:solidFill>
                <a:schemeClr val="dk1"/>
              </a:solidFill>
            </a:endParaRPr>
          </a:p>
        </p:txBody>
      </p:sp>
      <p:sp>
        <p:nvSpPr>
          <p:cNvPr id="281" name="Google Shape;281;g35026731d91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4fe7dcad9b_0_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34fe7dcad9b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baa42eb12_2_14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The widespread of the mri usage in the 1980s has changed the way diagnostics are made. Allowing imaging of organs and physiological processes happening inside the body. It’s mostly used for soft tissues imaging (like the brain or the abdomen) and provides a 2D-3D image of what’s inside the body.</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Later on was introduced fMRI (functional MRI), allowing to extend the usage of the MRI to record changes in the brain induced by neural activity.</a:t>
            </a:r>
            <a:endParaRPr/>
          </a:p>
          <a:p>
            <a:pPr indent="0" lvl="0" marL="0" rtl="0" algn="l">
              <a:spcBef>
                <a:spcPts val="0"/>
              </a:spcBef>
              <a:spcAft>
                <a:spcPts val="0"/>
              </a:spcAft>
              <a:buNone/>
            </a:pPr>
            <a:r>
              <a:rPr lang="fr"/>
              <a:t>fMRI record both spatial and temporal information about the brain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But how did we go from a image of the brain to knowing brain activity ? (à reformuler)</a:t>
            </a:r>
            <a:endParaRPr/>
          </a:p>
          <a:p>
            <a:pPr indent="0" lvl="0" marL="0" rtl="0" algn="l">
              <a:spcBef>
                <a:spcPts val="0"/>
              </a:spcBef>
              <a:spcAft>
                <a:spcPts val="0"/>
              </a:spcAft>
              <a:buNone/>
            </a:pPr>
            <a:r>
              <a:rPr lang="fr"/>
              <a:t>But how do we get these insights on brain activity as pictured on the right image ? (mieux ou bof ?)</a:t>
            </a:r>
            <a:endParaRPr/>
          </a:p>
          <a:p>
            <a:pPr indent="0" lvl="0" marL="0" rtl="0" algn="l">
              <a:spcBef>
                <a:spcPts val="0"/>
              </a:spcBef>
              <a:spcAft>
                <a:spcPts val="0"/>
              </a:spcAft>
              <a:buNone/>
            </a:pPr>
            <a:r>
              <a:t/>
            </a:r>
            <a:endParaRPr/>
          </a:p>
        </p:txBody>
      </p:sp>
      <p:sp>
        <p:nvSpPr>
          <p:cNvPr id="167" name="Google Shape;167;g34baa42eb12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4fcbb15282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fMRI uses </a:t>
            </a:r>
            <a:r>
              <a:rPr lang="fr">
                <a:solidFill>
                  <a:srgbClr val="101418"/>
                </a:solidFill>
              </a:rPr>
              <a:t>Blood-oxygenation-level–dependent imaging (BOLD), </a:t>
            </a:r>
            <a:r>
              <a:rPr lang="fr">
                <a:solidFill>
                  <a:srgbClr val="101418"/>
                </a:solidFill>
              </a:rPr>
              <a:t>which</a:t>
            </a:r>
            <a:r>
              <a:rPr lang="fr">
                <a:solidFill>
                  <a:srgbClr val="101418"/>
                </a:solidFill>
              </a:rPr>
              <a:t> is an </a:t>
            </a:r>
            <a:r>
              <a:rPr lang="fr">
                <a:solidFill>
                  <a:srgbClr val="101418"/>
                </a:solidFill>
              </a:rPr>
              <a:t>indirect</a:t>
            </a:r>
            <a:r>
              <a:rPr lang="fr">
                <a:solidFill>
                  <a:srgbClr val="101418"/>
                </a:solidFill>
              </a:rPr>
              <a:t> measure of neural activity. It’s based on the fact that blood releases more oxygen for active neurons than for inactive ones.In 1990 Seiji Ogawa and his </a:t>
            </a:r>
            <a:r>
              <a:rPr lang="fr">
                <a:solidFill>
                  <a:srgbClr val="101418"/>
                </a:solidFill>
              </a:rPr>
              <a:t>colleagues</a:t>
            </a:r>
            <a:r>
              <a:rPr lang="fr">
                <a:solidFill>
                  <a:srgbClr val="101418"/>
                </a:solidFill>
              </a:rPr>
              <a:t> discovered that the </a:t>
            </a:r>
            <a:r>
              <a:rPr lang="fr">
                <a:solidFill>
                  <a:srgbClr val="202122"/>
                </a:solidFill>
              </a:rPr>
              <a:t>oxygenated and deoxygenated forms of blood have different magnetic properties. Both of form can be detected using MRI.</a:t>
            </a:r>
            <a:endParaRPr>
              <a:solidFill>
                <a:srgbClr val="202122"/>
              </a:solidFill>
            </a:endParaRPr>
          </a:p>
          <a:p>
            <a:pPr indent="0" lvl="0" marL="0" rtl="0" algn="l">
              <a:spcBef>
                <a:spcPts val="0"/>
              </a:spcBef>
              <a:spcAft>
                <a:spcPts val="0"/>
              </a:spcAft>
              <a:buNone/>
            </a:pPr>
            <a:r>
              <a:rPr lang="fr">
                <a:solidFill>
                  <a:srgbClr val="202122"/>
                </a:solidFill>
              </a:rPr>
              <a:t>In other words the change in the blood of actives neurons result in variations of the signal that the MRI get, hence we can detect which neurons are active and which are not.(</a:t>
            </a:r>
            <a:r>
              <a:rPr lang="fr" sz="1200">
                <a:solidFill>
                  <a:srgbClr val="202122"/>
                </a:solidFill>
                <a:highlight>
                  <a:srgbClr val="FFFFFF"/>
                </a:highlight>
              </a:rPr>
              <a:t> </a:t>
            </a:r>
            <a:r>
              <a:rPr lang="fr" sz="1200" u="sng">
                <a:solidFill>
                  <a:srgbClr val="3056A9"/>
                </a:solidFill>
                <a:highlight>
                  <a:srgbClr val="FFFFFF"/>
                </a:highlight>
                <a:hlinkClick r:id="rId2">
                  <a:extLst>
                    <a:ext uri="{A12FA001-AC4F-418D-AE19-62706E023703}">
                      <ahyp:hlinkClr val="tx"/>
                    </a:ext>
                  </a:extLst>
                </a:hlinkClick>
              </a:rPr>
              <a:t>hemodynamic response</a:t>
            </a:r>
            <a:r>
              <a:rPr lang="fr">
                <a:solidFill>
                  <a:srgbClr val="202122"/>
                </a:solidFill>
              </a:rPr>
              <a:t> </a:t>
            </a:r>
            <a:endParaRPr>
              <a:solidFill>
                <a:srgbClr val="202122"/>
              </a:solidFill>
            </a:endParaRPr>
          </a:p>
          <a:p>
            <a:pPr indent="0" lvl="0" marL="0" rtl="0" algn="l">
              <a:spcBef>
                <a:spcPts val="0"/>
              </a:spcBef>
              <a:spcAft>
                <a:spcPts val="0"/>
              </a:spcAft>
              <a:buNone/>
            </a:pPr>
            <a:r>
              <a:t/>
            </a:r>
            <a:endParaRPr/>
          </a:p>
        </p:txBody>
      </p:sp>
      <p:sp>
        <p:nvSpPr>
          <p:cNvPr id="181" name="Google Shape;181;g34fcbb15282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4e809425ac_0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The activity of the brain that we see on the scans are result of particular actions. The patient is asked to perform a task which will activate neurons, the signal will be compared to the ‘resting state’, which is in the absence of a particular task. </a:t>
            </a:r>
            <a:endParaRPr/>
          </a:p>
          <a:p>
            <a:pPr indent="0" lvl="0" marL="0" rtl="0" algn="l">
              <a:spcBef>
                <a:spcPts val="0"/>
              </a:spcBef>
              <a:spcAft>
                <a:spcPts val="0"/>
              </a:spcAft>
              <a:buNone/>
            </a:pPr>
            <a:r>
              <a:t/>
            </a:r>
            <a:endParaRPr/>
          </a:p>
          <a:p>
            <a:pPr indent="0" lvl="0" marL="0" rtl="0" algn="l">
              <a:spcBef>
                <a:spcPts val="0"/>
              </a:spcBef>
              <a:spcAft>
                <a:spcPts val="0"/>
              </a:spcAft>
              <a:buNone/>
            </a:pPr>
            <a:r>
              <a:rPr lang="fr"/>
              <a:t>MRI basic functioning : you have a superconductor magnet (dark blue in scheme) rotating very fast that creates a magnetic field.</a:t>
            </a:r>
            <a:endParaRPr/>
          </a:p>
          <a:p>
            <a:pPr indent="0" lvl="0" marL="0" rtl="0" algn="l">
              <a:spcBef>
                <a:spcPts val="0"/>
              </a:spcBef>
              <a:spcAft>
                <a:spcPts val="0"/>
              </a:spcAft>
              <a:buNone/>
            </a:pPr>
            <a:r>
              <a:rPr lang="fr"/>
              <a:t>Microscopic changes in this magnetic field caused by nuclear magnetic resonance (quantic black magic) are recorded and give a contrast resolution pretty high.</a:t>
            </a:r>
            <a:endParaRPr/>
          </a:p>
          <a:p>
            <a:pPr indent="0" lvl="0" marL="0" rtl="0" algn="l">
              <a:spcBef>
                <a:spcPts val="0"/>
              </a:spcBef>
              <a:spcAft>
                <a:spcPts val="0"/>
              </a:spcAft>
              <a:buNone/>
            </a:pPr>
            <a:r>
              <a:rPr lang="fr"/>
              <a:t>Non-uniform magnetic fields are introduced by “gradients” (orange in scheme) are used to reconstruct 2D and 3D images of tissues (Lauterbur+Mansfield 2003 Nobel)</a:t>
            </a:r>
            <a:endParaRPr/>
          </a:p>
          <a:p>
            <a:pPr indent="0" lvl="0" marL="0" rtl="0" algn="l">
              <a:spcBef>
                <a:spcPts val="0"/>
              </a:spcBef>
              <a:spcAft>
                <a:spcPts val="0"/>
              </a:spcAft>
              <a:buNone/>
            </a:pPr>
            <a:r>
              <a:t/>
            </a:r>
            <a:endParaRPr/>
          </a:p>
        </p:txBody>
      </p:sp>
      <p:sp>
        <p:nvSpPr>
          <p:cNvPr id="195" name="Google Shape;195;g34e809425ac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fe7dcad9b_0_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fr"/>
              <a:t>Useful for cross-species use, anesthesia might be a problem, </a:t>
            </a:r>
            <a:endParaRPr/>
          </a:p>
          <a:p>
            <a:pPr indent="0" lvl="0" marL="0" rtl="0" algn="l">
              <a:spcBef>
                <a:spcPts val="0"/>
              </a:spcBef>
              <a:spcAft>
                <a:spcPts val="0"/>
              </a:spcAft>
              <a:buNone/>
            </a:pPr>
            <a:r>
              <a:rPr lang="fr"/>
              <a:t>low temporal resolution of the fmri but for cross-species use spatial resolution is more important as it is more useful to know </a:t>
            </a:r>
            <a:endParaRPr/>
          </a:p>
          <a:p>
            <a:pPr indent="0" lvl="0" marL="0" rtl="0" algn="l">
              <a:spcBef>
                <a:spcPts val="0"/>
              </a:spcBef>
              <a:spcAft>
                <a:spcPts val="0"/>
              </a:spcAft>
              <a:buNone/>
            </a:pPr>
            <a:r>
              <a:rPr lang="fr"/>
              <a:t>if the same action fire neurons in the same part of the brain. Rather that knowing if it is firing at the same time (not very useful)</a:t>
            </a:r>
            <a:endParaRPr/>
          </a:p>
          <a:p>
            <a:pPr indent="0" lvl="0" marL="0" rtl="0" algn="l">
              <a:spcBef>
                <a:spcPts val="0"/>
              </a:spcBef>
              <a:spcAft>
                <a:spcPts val="0"/>
              </a:spcAft>
              <a:buNone/>
            </a:pPr>
            <a:r>
              <a:rPr lang="fr"/>
              <a:t>Useful in a lot of domains </a:t>
            </a:r>
            <a:endParaRPr/>
          </a:p>
          <a:p>
            <a:pPr indent="0" lvl="0" marL="0" rtl="0" algn="l">
              <a:spcBef>
                <a:spcPts val="0"/>
              </a:spcBef>
              <a:spcAft>
                <a:spcPts val="0"/>
              </a:spcAft>
              <a:buNone/>
            </a:pPr>
            <a:r>
              <a:rPr lang="fr"/>
              <a:t>Very safe -&gt; no radiations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
        <p:nvSpPr>
          <p:cNvPr id="217" name="Google Shape;217;g34fe7dcad9b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504b8b30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504b8b30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EEG : Electroencephalography</a:t>
            </a:r>
            <a:endParaRPr/>
          </a:p>
          <a:p>
            <a:pPr indent="0" lvl="0" marL="0" rtl="0" algn="l">
              <a:spcBef>
                <a:spcPts val="0"/>
              </a:spcBef>
              <a:spcAft>
                <a:spcPts val="0"/>
              </a:spcAft>
              <a:buNone/>
            </a:pPr>
            <a:r>
              <a:rPr lang="fr"/>
              <a:t>MEG : Magneto- (records magnetic fields)</a:t>
            </a:r>
            <a:endParaRPr/>
          </a:p>
          <a:p>
            <a:pPr indent="0" lvl="0" marL="0" rtl="0" algn="l">
              <a:spcBef>
                <a:spcPts val="0"/>
              </a:spcBef>
              <a:spcAft>
                <a:spcPts val="0"/>
              </a:spcAft>
              <a:buNone/>
            </a:pPr>
            <a:r>
              <a:rPr lang="fr"/>
              <a:t>PET : Positron emission tomography (injects radioactive product that will track glucose consumption via </a:t>
            </a:r>
            <a:r>
              <a:rPr lang="fr"/>
              <a:t>Fluorodeoxyglucose</a:t>
            </a:r>
            <a:r>
              <a:rPr lang="fr"/>
              <a:t> (FDG))</a:t>
            </a:r>
            <a:endParaRPr/>
          </a:p>
          <a:p>
            <a:pPr indent="0" lvl="0" marL="0" rtl="0" algn="l">
              <a:spcBef>
                <a:spcPts val="0"/>
              </a:spcBef>
              <a:spcAft>
                <a:spcPts val="0"/>
              </a:spcAft>
              <a:buNone/>
            </a:pPr>
            <a:r>
              <a:rPr lang="fr"/>
              <a:t>iEEG : you place electrodes directly on brain surface, so limited to neurosurgical cases too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4baa42eb12_8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The BOLD is an </a:t>
            </a:r>
            <a:r>
              <a:rPr lang="fr"/>
              <a:t>indirect</a:t>
            </a:r>
            <a:r>
              <a:rPr lang="fr"/>
              <a:t> probe to neural connectivity</a:t>
            </a:r>
            <a:endParaRPr/>
          </a:p>
          <a:p>
            <a:pPr indent="0" lvl="0" marL="0" rtl="0" algn="l">
              <a:spcBef>
                <a:spcPts val="0"/>
              </a:spcBef>
              <a:spcAft>
                <a:spcPts val="0"/>
              </a:spcAft>
              <a:buNone/>
            </a:pPr>
            <a:r>
              <a:rPr lang="fr"/>
              <a:t>BOLD response is relatively slow, spatial resolution is good but might be too small to distinguish small structures,</a:t>
            </a:r>
            <a:endParaRPr/>
          </a:p>
          <a:p>
            <a:pPr indent="0" lvl="0" marL="0" rtl="0" algn="l">
              <a:spcBef>
                <a:spcPts val="0"/>
              </a:spcBef>
              <a:spcAft>
                <a:spcPts val="0"/>
              </a:spcAft>
              <a:buNone/>
            </a:pPr>
            <a:r>
              <a:rPr lang="fr"/>
              <a:t>such as differentiating cell types or observing sub-cellular activity</a:t>
            </a:r>
            <a:endParaRPr/>
          </a:p>
          <a:p>
            <a:pPr indent="0" lvl="0" marL="0" rtl="0" algn="l">
              <a:spcBef>
                <a:spcPts val="0"/>
              </a:spcBef>
              <a:spcAft>
                <a:spcPts val="0"/>
              </a:spcAft>
              <a:buClr>
                <a:schemeClr val="dk1"/>
              </a:buClr>
              <a:buSzPts val="1100"/>
              <a:buFont typeface="Arial"/>
              <a:buNone/>
            </a:pPr>
            <a:r>
              <a:rPr lang="fr">
                <a:solidFill>
                  <a:schemeClr val="dk1"/>
                </a:solidFill>
              </a:rPr>
              <a:t>Expensive and can’t be used on anyone (metal implant, physical constraints for elderly people)</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Cross-species comparisons are hard because animals need to be anesthesiated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4" name="Google Shape;244;g34baa42eb12_8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5026731d91_0_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chemeClr val="dk1"/>
                </a:solidFill>
              </a:rPr>
              <a:t>Well we have seen that it has some limitation, it cannot be </a:t>
            </a:r>
            <a:r>
              <a:rPr lang="fr">
                <a:solidFill>
                  <a:schemeClr val="dk1"/>
                </a:solidFill>
              </a:rPr>
              <a:t>performed</a:t>
            </a:r>
            <a:r>
              <a:rPr lang="fr">
                <a:solidFill>
                  <a:schemeClr val="dk1"/>
                </a:solidFill>
              </a:rPr>
              <a:t> on everyone but is still applicable for large </a:t>
            </a:r>
            <a:r>
              <a:rPr lang="fr">
                <a:solidFill>
                  <a:schemeClr val="dk1"/>
                </a:solidFill>
              </a:rPr>
              <a:t>percentage</a:t>
            </a:r>
            <a:r>
              <a:rPr lang="fr">
                <a:solidFill>
                  <a:schemeClr val="dk1"/>
                </a:solidFill>
              </a:rPr>
              <a:t> of the population. It’s weak temporal resolution might not be a </a:t>
            </a:r>
            <a:r>
              <a:rPr lang="fr">
                <a:solidFill>
                  <a:schemeClr val="dk1"/>
                </a:solidFill>
              </a:rPr>
              <a:t>problem</a:t>
            </a:r>
            <a:r>
              <a:rPr lang="fr">
                <a:solidFill>
                  <a:schemeClr val="dk1"/>
                </a:solidFill>
              </a:rPr>
              <a:t> depending on the task. And generally speaking the resolution as </a:t>
            </a:r>
            <a:r>
              <a:rPr lang="fr">
                <a:solidFill>
                  <a:schemeClr val="dk1"/>
                </a:solidFill>
              </a:rPr>
              <a:t>improved</a:t>
            </a:r>
            <a:r>
              <a:rPr lang="fr">
                <a:solidFill>
                  <a:schemeClr val="dk1"/>
                </a:solidFill>
              </a:rPr>
              <a:t> over the years. fMRI is currently one of the best tool to understand how the brain works, so what’s the issue with it ? How come we don’t know </a:t>
            </a:r>
            <a:r>
              <a:rPr lang="fr">
                <a:solidFill>
                  <a:schemeClr val="dk1"/>
                </a:solidFill>
              </a:rPr>
              <a:t>everything</a:t>
            </a:r>
            <a:r>
              <a:rPr lang="fr">
                <a:solidFill>
                  <a:schemeClr val="dk1"/>
                </a:solidFill>
              </a:rPr>
              <a:t> about the brain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The main issue of the fMRI is not likely to be resolved by better engineering, it mostly due to how the brain function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slide titles inspo : </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"Reading Minds? Kind of..."</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"So... Can It Really Read Minds?"</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"Mind Reader: Science Fiction or Science Fact?"</a:t>
            </a:r>
            <a:endParaRPr>
              <a:solidFill>
                <a:schemeClr val="dk1"/>
              </a:solidFill>
            </a:endParaRPr>
          </a:p>
          <a:p>
            <a:pPr indent="0" lvl="0" marL="0" rtl="0" algn="l">
              <a:spcBef>
                <a:spcPts val="0"/>
              </a:spcBef>
              <a:spcAft>
                <a:spcPts val="0"/>
              </a:spcAft>
              <a:buClr>
                <a:schemeClr val="dk1"/>
              </a:buClr>
              <a:buSzPts val="1100"/>
              <a:buFont typeface="Arial"/>
              <a:buNone/>
            </a:pPr>
            <a:r>
              <a:rPr lang="fr">
                <a:solidFill>
                  <a:schemeClr val="dk1"/>
                </a:solidFill>
              </a:rPr>
              <a:t>"It Knows What You're Thinking—Almost"</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63" name="Google Shape;263;g35026731d91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5026731d91_0_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“it makes no sense to read to read a newspaper with a microscope” Valentino Braintenberg </a:t>
            </a:r>
            <a:endParaRPr>
              <a:solidFill>
                <a:schemeClr val="dk1"/>
              </a:solidFill>
            </a:endParaRPr>
          </a:p>
          <a:p>
            <a:pPr indent="0" lvl="0" marL="0" rtl="0" algn="l">
              <a:spcBef>
                <a:spcPts val="0"/>
              </a:spcBef>
              <a:spcAft>
                <a:spcPts val="0"/>
              </a:spcAft>
              <a:buNone/>
            </a:pPr>
            <a:r>
              <a:rPr lang="fr">
                <a:solidFill>
                  <a:schemeClr val="dk1"/>
                </a:solidFill>
              </a:rPr>
              <a:t>fMRI gives use informations about the brain function but it’s just the tip of the iceberg</a:t>
            </a:r>
            <a:endParaRPr>
              <a:solidFill>
                <a:schemeClr val="dk1"/>
              </a:solidFill>
            </a:endParaRPr>
          </a:p>
          <a:p>
            <a:pPr indent="0" lvl="0" marL="0" rtl="0" algn="l">
              <a:spcBef>
                <a:spcPts val="0"/>
              </a:spcBef>
              <a:spcAft>
                <a:spcPts val="0"/>
              </a:spcAft>
              <a:buNone/>
            </a:pPr>
            <a:r>
              <a:rPr lang="fr">
                <a:solidFill>
                  <a:schemeClr val="dk1"/>
                </a:solidFill>
              </a:rPr>
              <a:t>To understand the brain one needs to be able to understand the complexity of the connections between each neurons as well as the functioning of  large-scale system, such as the one responsible for our memory or linguistic capacities. We must know the architectural units of the brain, and the interconnections of such units. </a:t>
            </a:r>
            <a:endParaRPr>
              <a:solidFill>
                <a:schemeClr val="dk1"/>
              </a:solidFill>
            </a:endParaRPr>
          </a:p>
          <a:p>
            <a:pPr indent="0" lvl="0" marL="0" rtl="0" algn="l">
              <a:spcBef>
                <a:spcPts val="0"/>
              </a:spcBef>
              <a:spcAft>
                <a:spcPts val="0"/>
              </a:spcAft>
              <a:buNone/>
            </a:pPr>
            <a:r>
              <a:rPr lang="fr">
                <a:solidFill>
                  <a:schemeClr val="dk1"/>
                </a:solidFill>
              </a:rPr>
              <a:t>Looking at individual neurons (if it was possible) firing may not be relevant for certain application.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fr">
                <a:solidFill>
                  <a:schemeClr val="dk1"/>
                </a:solidFill>
              </a:rPr>
              <a:t>Does the activation of an area mean that it is truly involved in the task at hand?</a:t>
            </a:r>
            <a:endParaRPr>
              <a:solidFill>
                <a:schemeClr val="dk1"/>
              </a:solidFill>
            </a:endParaRPr>
          </a:p>
          <a:p>
            <a:pPr indent="0" lvl="0" marL="0" rtl="0" algn="l">
              <a:spcBef>
                <a:spcPts val="0"/>
              </a:spcBef>
              <a:spcAft>
                <a:spcPts val="0"/>
              </a:spcAft>
              <a:buNone/>
            </a:pPr>
            <a:r>
              <a:t/>
            </a:r>
            <a:endParaRPr/>
          </a:p>
        </p:txBody>
      </p:sp>
      <p:sp>
        <p:nvSpPr>
          <p:cNvPr id="273" name="Google Shape;273;g35026731d91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Diapositive de titre">
    <p:spTree>
      <p:nvGrpSpPr>
        <p:cNvPr id="58" name="Shape 58"/>
        <p:cNvGrpSpPr/>
        <p:nvPr/>
      </p:nvGrpSpPr>
      <p:grpSpPr>
        <a:xfrm>
          <a:off x="0" y="0"/>
          <a:ext cx="0" cy="0"/>
          <a:chOff x="0" y="0"/>
          <a:chExt cx="0" cy="0"/>
        </a:xfrm>
      </p:grpSpPr>
      <p:sp>
        <p:nvSpPr>
          <p:cNvPr id="59" name="Google Shape;59;p14"/>
          <p:cNvSpPr/>
          <p:nvPr>
            <p:ph idx="2" type="pic"/>
          </p:nvPr>
        </p:nvSpPr>
        <p:spPr>
          <a:xfrm>
            <a:off x="1331913" y="0"/>
            <a:ext cx="7812087" cy="4948238"/>
          </a:xfrm>
          <a:prstGeom prst="rect">
            <a:avLst/>
          </a:prstGeom>
          <a:noFill/>
          <a:ln>
            <a:noFill/>
          </a:ln>
        </p:spPr>
      </p:sp>
      <p:sp>
        <p:nvSpPr>
          <p:cNvPr id="60" name="Google Shape;60;p14"/>
          <p:cNvSpPr txBox="1"/>
          <p:nvPr>
            <p:ph type="ctrTitle"/>
          </p:nvPr>
        </p:nvSpPr>
        <p:spPr>
          <a:xfrm>
            <a:off x="6405563" y="786535"/>
            <a:ext cx="2738437" cy="2338387"/>
          </a:xfrm>
          <a:prstGeom prst="rect">
            <a:avLst/>
          </a:prstGeom>
          <a:solidFill>
            <a:schemeClr val="accent1"/>
          </a:solidFill>
          <a:ln>
            <a:noFill/>
          </a:ln>
        </p:spPr>
        <p:txBody>
          <a:bodyPr anchorCtr="0" anchor="ctr" bIns="46800" lIns="216000" spcFirstLastPara="1" rIns="72000" wrap="square" tIns="0">
            <a:normAutofit/>
          </a:bodyPr>
          <a:lstStyle>
            <a:lvl1pPr lvl="0" algn="l">
              <a:lnSpc>
                <a:spcPct val="90000"/>
              </a:lnSpc>
              <a:spcBef>
                <a:spcPts val="0"/>
              </a:spcBef>
              <a:spcAft>
                <a:spcPts val="0"/>
              </a:spcAft>
              <a:buClr>
                <a:schemeClr val="lt1"/>
              </a:buClr>
              <a:buSzPts val="3600"/>
              <a:buFont typeface="Libre Franklin"/>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4"/>
          <p:cNvSpPr txBox="1"/>
          <p:nvPr>
            <p:ph idx="1" type="subTitle"/>
          </p:nvPr>
        </p:nvSpPr>
        <p:spPr>
          <a:xfrm>
            <a:off x="4576763" y="3124922"/>
            <a:ext cx="1828800" cy="1568450"/>
          </a:xfrm>
          <a:prstGeom prst="rect">
            <a:avLst/>
          </a:prstGeom>
          <a:solidFill>
            <a:schemeClr val="dk1"/>
          </a:solidFill>
          <a:ln>
            <a:noFill/>
          </a:ln>
        </p:spPr>
        <p:txBody>
          <a:bodyPr anchorCtr="0" anchor="ctr" bIns="45700" lIns="90000" spcFirstLastPara="1" rIns="91425" wrap="square" tIns="4570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62" name="Google Shape;62;p14"/>
          <p:cNvPicPr preferRelativeResize="0"/>
          <p:nvPr/>
        </p:nvPicPr>
        <p:blipFill rotWithShape="1">
          <a:blip r:embed="rId2">
            <a:alphaModFix/>
          </a:blip>
          <a:srcRect b="0" l="0" r="0" t="0"/>
          <a:stretch/>
        </p:blipFill>
        <p:spPr>
          <a:xfrm>
            <a:off x="82647" y="80283"/>
            <a:ext cx="1175301" cy="508655"/>
          </a:xfrm>
          <a:prstGeom prst="rect">
            <a:avLst/>
          </a:prstGeom>
          <a:noFill/>
          <a:ln>
            <a:noFill/>
          </a:ln>
        </p:spPr>
      </p:pic>
      <p:sp>
        <p:nvSpPr>
          <p:cNvPr id="63" name="Google Shape;63;p14"/>
          <p:cNvSpPr txBox="1"/>
          <p:nvPr>
            <p:ph idx="3" type="body"/>
          </p:nvPr>
        </p:nvSpPr>
        <p:spPr>
          <a:xfrm>
            <a:off x="6400800" y="4683125"/>
            <a:ext cx="1828800" cy="460375"/>
          </a:xfrm>
          <a:prstGeom prst="rect">
            <a:avLst/>
          </a:prstGeom>
          <a:solidFill>
            <a:schemeClr val="lt1"/>
          </a:solidFill>
          <a:ln>
            <a:noFill/>
          </a:ln>
        </p:spPr>
        <p:txBody>
          <a:bodyPr anchorCtr="0" anchor="ctr" bIns="45700" lIns="90000" spcFirstLastPara="1" rIns="91425" wrap="square" tIns="45700">
            <a:noAutofit/>
          </a:bodyPr>
          <a:lstStyle>
            <a:lvl1pPr indent="-228600" lvl="0" marL="457200" algn="ctr">
              <a:lnSpc>
                <a:spcPct val="90000"/>
              </a:lnSpc>
              <a:spcBef>
                <a:spcPts val="750"/>
              </a:spcBef>
              <a:spcAft>
                <a:spcPts val="0"/>
              </a:spcAft>
              <a:buSzPts val="990"/>
              <a:buNone/>
              <a:defRPr sz="1100"/>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14"/>
          <p:cNvSpPr txBox="1"/>
          <p:nvPr>
            <p:ph idx="4" type="body"/>
          </p:nvPr>
        </p:nvSpPr>
        <p:spPr>
          <a:xfrm>
            <a:off x="82550" y="4440264"/>
            <a:ext cx="698500" cy="507975"/>
          </a:xfrm>
          <a:prstGeom prst="rect">
            <a:avLst/>
          </a:prstGeom>
          <a:noFill/>
          <a:ln>
            <a:noFill/>
          </a:ln>
        </p:spPr>
        <p:txBody>
          <a:bodyPr anchorCtr="0" anchor="b" bIns="0" lIns="0" spcFirstLastPara="1" rIns="0" wrap="square" tIns="0">
            <a:noAutofit/>
          </a:bodyPr>
          <a:lstStyle>
            <a:lvl1pPr indent="-268605" lvl="0" marL="457200" algn="l">
              <a:lnSpc>
                <a:spcPct val="90000"/>
              </a:lnSpc>
              <a:spcBef>
                <a:spcPts val="750"/>
              </a:spcBef>
              <a:spcAft>
                <a:spcPts val="0"/>
              </a:spcAft>
              <a:buSzPts val="630"/>
              <a:buFont typeface="Arial"/>
              <a:buChar char="•"/>
              <a:defRPr sz="700">
                <a:solidFill>
                  <a:schemeClr val="dk1"/>
                </a:solidFill>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
    <p:spTree>
      <p:nvGrpSpPr>
        <p:cNvPr id="65" name="Shape 65"/>
        <p:cNvGrpSpPr/>
        <p:nvPr/>
      </p:nvGrpSpPr>
      <p:grpSpPr>
        <a:xfrm>
          <a:off x="0" y="0"/>
          <a:ext cx="0" cy="0"/>
          <a:chOff x="0" y="0"/>
          <a:chExt cx="0" cy="0"/>
        </a:xfrm>
      </p:grpSpPr>
      <p:sp>
        <p:nvSpPr>
          <p:cNvPr id="66" name="Google Shape;66;p15"/>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67" name="Google Shape;67;p15"/>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5"/>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69" name="Google Shape;69;p15"/>
          <p:cNvSpPr/>
          <p:nvPr>
            <p:ph idx="2" type="pic"/>
          </p:nvPr>
        </p:nvSpPr>
        <p:spPr>
          <a:xfrm>
            <a:off x="904875" y="0"/>
            <a:ext cx="3667125" cy="5143500"/>
          </a:xfrm>
          <a:prstGeom prst="rect">
            <a:avLst/>
          </a:prstGeom>
          <a:noFill/>
          <a:ln>
            <a:noFill/>
          </a:ln>
        </p:spPr>
      </p:sp>
      <p:sp>
        <p:nvSpPr>
          <p:cNvPr id="70" name="Google Shape;70;p15"/>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5"/>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de section">
  <p:cSld name="2_Titre de section">
    <p:spTree>
      <p:nvGrpSpPr>
        <p:cNvPr id="73" name="Shape 73"/>
        <p:cNvGrpSpPr/>
        <p:nvPr/>
      </p:nvGrpSpPr>
      <p:grpSpPr>
        <a:xfrm>
          <a:off x="0" y="0"/>
          <a:ext cx="0" cy="0"/>
          <a:chOff x="0" y="0"/>
          <a:chExt cx="0" cy="0"/>
        </a:xfrm>
      </p:grpSpPr>
      <p:sp>
        <p:nvSpPr>
          <p:cNvPr id="74" name="Google Shape;74;p16"/>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75" name="Google Shape;75;p16"/>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77" name="Google Shape;77;p16"/>
          <p:cNvSpPr/>
          <p:nvPr>
            <p:ph idx="2" type="pic"/>
          </p:nvPr>
        </p:nvSpPr>
        <p:spPr>
          <a:xfrm>
            <a:off x="904875" y="0"/>
            <a:ext cx="3667125" cy="5143500"/>
          </a:xfrm>
          <a:prstGeom prst="rect">
            <a:avLst/>
          </a:prstGeom>
          <a:noFill/>
          <a:ln>
            <a:noFill/>
          </a:ln>
        </p:spPr>
      </p:sp>
      <p:sp>
        <p:nvSpPr>
          <p:cNvPr id="78" name="Google Shape;78;p16"/>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de section">
  <p:cSld name="1_Titre de section">
    <p:spTree>
      <p:nvGrpSpPr>
        <p:cNvPr id="81" name="Shape 81"/>
        <p:cNvGrpSpPr/>
        <p:nvPr/>
      </p:nvGrpSpPr>
      <p:grpSpPr>
        <a:xfrm>
          <a:off x="0" y="0"/>
          <a:ext cx="0" cy="0"/>
          <a:chOff x="0" y="0"/>
          <a:chExt cx="0" cy="0"/>
        </a:xfrm>
      </p:grpSpPr>
      <p:sp>
        <p:nvSpPr>
          <p:cNvPr id="82" name="Google Shape;82;p17"/>
          <p:cNvSpPr/>
          <p:nvPr/>
        </p:nvSpPr>
        <p:spPr>
          <a:xfrm>
            <a:off x="4572000" y="0"/>
            <a:ext cx="4572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83" name="Google Shape;83;p17"/>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7"/>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85" name="Google Shape;85;p17"/>
          <p:cNvSpPr/>
          <p:nvPr>
            <p:ph idx="2" type="pic"/>
          </p:nvPr>
        </p:nvSpPr>
        <p:spPr>
          <a:xfrm>
            <a:off x="904875" y="0"/>
            <a:ext cx="3667125" cy="5143500"/>
          </a:xfrm>
          <a:prstGeom prst="rect">
            <a:avLst/>
          </a:prstGeom>
          <a:noFill/>
          <a:ln>
            <a:noFill/>
          </a:ln>
        </p:spPr>
      </p:sp>
      <p:sp>
        <p:nvSpPr>
          <p:cNvPr id="86" name="Google Shape;86;p17"/>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89" name="Shape 89"/>
        <p:cNvGrpSpPr/>
        <p:nvPr/>
      </p:nvGrpSpPr>
      <p:grpSpPr>
        <a:xfrm>
          <a:off x="0" y="0"/>
          <a:ext cx="0" cy="0"/>
          <a:chOff x="0" y="0"/>
          <a:chExt cx="0" cy="0"/>
        </a:xfrm>
      </p:grpSpPr>
      <p:sp>
        <p:nvSpPr>
          <p:cNvPr id="90" name="Google Shape;90;p18"/>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18"/>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8"/>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8"/>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8"/>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spTree>
      <p:nvGrpSpPr>
        <p:cNvPr id="95" name="Shape 95"/>
        <p:cNvGrpSpPr/>
        <p:nvPr/>
      </p:nvGrpSpPr>
      <p:grpSpPr>
        <a:xfrm>
          <a:off x="0" y="0"/>
          <a:ext cx="0" cy="0"/>
          <a:chOff x="0" y="0"/>
          <a:chExt cx="0" cy="0"/>
        </a:xfrm>
      </p:grpSpPr>
      <p:sp>
        <p:nvSpPr>
          <p:cNvPr id="96" name="Google Shape;96;p19"/>
          <p:cNvSpPr txBox="1"/>
          <p:nvPr>
            <p:ph idx="1" type="body"/>
          </p:nvPr>
        </p:nvSpPr>
        <p:spPr>
          <a:xfrm>
            <a:off x="90487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19"/>
          <p:cNvSpPr/>
          <p:nvPr>
            <p:ph idx="2" type="pic"/>
          </p:nvPr>
        </p:nvSpPr>
        <p:spPr>
          <a:xfrm>
            <a:off x="5486400" y="0"/>
            <a:ext cx="3144838" cy="5143500"/>
          </a:xfrm>
          <a:prstGeom prst="rect">
            <a:avLst/>
          </a:prstGeom>
          <a:noFill/>
          <a:ln>
            <a:noFill/>
          </a:ln>
        </p:spPr>
      </p:sp>
      <p:sp>
        <p:nvSpPr>
          <p:cNvPr id="98" name="Google Shape;98;p19"/>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9"/>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9"/>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9"/>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et contenu">
  <p:cSld name="2_Titre et contenu">
    <p:spTree>
      <p:nvGrpSpPr>
        <p:cNvPr id="102" name="Shape 102"/>
        <p:cNvGrpSpPr/>
        <p:nvPr/>
      </p:nvGrpSpPr>
      <p:grpSpPr>
        <a:xfrm>
          <a:off x="0" y="0"/>
          <a:ext cx="0" cy="0"/>
          <a:chOff x="0" y="0"/>
          <a:chExt cx="0" cy="0"/>
        </a:xfrm>
      </p:grpSpPr>
      <p:sp>
        <p:nvSpPr>
          <p:cNvPr id="103" name="Google Shape;103;p20"/>
          <p:cNvSpPr/>
          <p:nvPr>
            <p:ph idx="2" type="pic"/>
          </p:nvPr>
        </p:nvSpPr>
        <p:spPr>
          <a:xfrm>
            <a:off x="904875" y="0"/>
            <a:ext cx="3144838" cy="5143500"/>
          </a:xfrm>
          <a:prstGeom prst="rect">
            <a:avLst/>
          </a:prstGeom>
          <a:noFill/>
          <a:ln>
            <a:noFill/>
          </a:ln>
        </p:spPr>
      </p:sp>
      <p:sp>
        <p:nvSpPr>
          <p:cNvPr id="104" name="Google Shape;104;p20"/>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5" name="Google Shape;105;p20"/>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0"/>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
        <p:nvSpPr>
          <p:cNvPr id="108" name="Google Shape;108;p20"/>
          <p:cNvSpPr txBox="1"/>
          <p:nvPr>
            <p:ph type="title"/>
          </p:nvPr>
        </p:nvSpPr>
        <p:spPr>
          <a:xfrm>
            <a:off x="904876" y="131032"/>
            <a:ext cx="3144520"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re et contenu">
  <p:cSld name="4_Titre et contenu">
    <p:spTree>
      <p:nvGrpSpPr>
        <p:cNvPr id="109" name="Shape 109"/>
        <p:cNvGrpSpPr/>
        <p:nvPr/>
      </p:nvGrpSpPr>
      <p:grpSpPr>
        <a:xfrm>
          <a:off x="0" y="0"/>
          <a:ext cx="0" cy="0"/>
          <a:chOff x="0" y="0"/>
          <a:chExt cx="0" cy="0"/>
        </a:xfrm>
      </p:grpSpPr>
      <p:sp>
        <p:nvSpPr>
          <p:cNvPr id="110" name="Google Shape;110;p21"/>
          <p:cNvSpPr/>
          <p:nvPr>
            <p:ph idx="2" type="pic"/>
          </p:nvPr>
        </p:nvSpPr>
        <p:spPr>
          <a:xfrm>
            <a:off x="904875" y="0"/>
            <a:ext cx="3144838" cy="5143500"/>
          </a:xfrm>
          <a:prstGeom prst="rect">
            <a:avLst/>
          </a:prstGeom>
          <a:noFill/>
          <a:ln>
            <a:noFill/>
          </a:ln>
        </p:spPr>
      </p:sp>
      <p:sp>
        <p:nvSpPr>
          <p:cNvPr id="111" name="Google Shape;111;p21"/>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21"/>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1"/>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
        <p:nvSpPr>
          <p:cNvPr id="115" name="Google Shape;115;p21"/>
          <p:cNvSpPr txBox="1"/>
          <p:nvPr>
            <p:ph type="title"/>
          </p:nvPr>
        </p:nvSpPr>
        <p:spPr>
          <a:xfrm>
            <a:off x="4049395" y="131032"/>
            <a:ext cx="3144520"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et contenu">
  <p:cSld name="3_Titre et contenu">
    <p:spTree>
      <p:nvGrpSpPr>
        <p:cNvPr id="116" name="Shape 116"/>
        <p:cNvGrpSpPr/>
        <p:nvPr/>
      </p:nvGrpSpPr>
      <p:grpSpPr>
        <a:xfrm>
          <a:off x="0" y="0"/>
          <a:ext cx="0" cy="0"/>
          <a:chOff x="0" y="0"/>
          <a:chExt cx="0" cy="0"/>
        </a:xfrm>
      </p:grpSpPr>
      <p:sp>
        <p:nvSpPr>
          <p:cNvPr id="117" name="Google Shape;117;p22"/>
          <p:cNvSpPr/>
          <p:nvPr>
            <p:ph idx="2" type="pic"/>
          </p:nvPr>
        </p:nvSpPr>
        <p:spPr>
          <a:xfrm>
            <a:off x="904875" y="1563688"/>
            <a:ext cx="3144838" cy="3579812"/>
          </a:xfrm>
          <a:prstGeom prst="rect">
            <a:avLst/>
          </a:prstGeom>
          <a:noFill/>
          <a:ln>
            <a:noFill/>
          </a:ln>
        </p:spPr>
      </p:sp>
      <p:sp>
        <p:nvSpPr>
          <p:cNvPr id="118" name="Google Shape;118;p22"/>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22"/>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22"/>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2"/>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2"/>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p:cSld name="Deux contenus">
    <p:spTree>
      <p:nvGrpSpPr>
        <p:cNvPr id="123" name="Shape 123"/>
        <p:cNvGrpSpPr/>
        <p:nvPr/>
      </p:nvGrpSpPr>
      <p:grpSpPr>
        <a:xfrm>
          <a:off x="0" y="0"/>
          <a:ext cx="0" cy="0"/>
          <a:chOff x="0" y="0"/>
          <a:chExt cx="0" cy="0"/>
        </a:xfrm>
      </p:grpSpPr>
      <p:sp>
        <p:nvSpPr>
          <p:cNvPr id="124" name="Google Shape;124;p23"/>
          <p:cNvSpPr txBox="1"/>
          <p:nvPr>
            <p:ph idx="1" type="body"/>
          </p:nvPr>
        </p:nvSpPr>
        <p:spPr>
          <a:xfrm>
            <a:off x="904875" y="1563688"/>
            <a:ext cx="3671466" cy="3263504"/>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23"/>
          <p:cNvSpPr txBox="1"/>
          <p:nvPr>
            <p:ph idx="2" type="body"/>
          </p:nvPr>
        </p:nvSpPr>
        <p:spPr>
          <a:xfrm>
            <a:off x="4959772" y="1563688"/>
            <a:ext cx="3671466" cy="3263504"/>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6" name="Google Shape;126;p23"/>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3"/>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3"/>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3"/>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spTree>
      <p:nvGrpSpPr>
        <p:cNvPr id="130" name="Shape 130"/>
        <p:cNvGrpSpPr/>
        <p:nvPr/>
      </p:nvGrpSpPr>
      <p:grpSpPr>
        <a:xfrm>
          <a:off x="0" y="0"/>
          <a:ext cx="0" cy="0"/>
          <a:chOff x="0" y="0"/>
          <a:chExt cx="0" cy="0"/>
        </a:xfrm>
      </p:grpSpPr>
      <p:sp>
        <p:nvSpPr>
          <p:cNvPr id="131" name="Google Shape;131;p24"/>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4"/>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4"/>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4"/>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seul">
  <p:cSld name="1_Titre seul">
    <p:spTree>
      <p:nvGrpSpPr>
        <p:cNvPr id="135" name="Shape 135"/>
        <p:cNvGrpSpPr/>
        <p:nvPr/>
      </p:nvGrpSpPr>
      <p:grpSpPr>
        <a:xfrm>
          <a:off x="0" y="0"/>
          <a:ext cx="0" cy="0"/>
          <a:chOff x="0" y="0"/>
          <a:chExt cx="0" cy="0"/>
        </a:xfrm>
      </p:grpSpPr>
      <p:sp>
        <p:nvSpPr>
          <p:cNvPr id="136" name="Google Shape;136;p25"/>
          <p:cNvSpPr/>
          <p:nvPr>
            <p:ph idx="2" type="pic"/>
          </p:nvPr>
        </p:nvSpPr>
        <p:spPr>
          <a:xfrm>
            <a:off x="904875" y="0"/>
            <a:ext cx="8239125" cy="5143500"/>
          </a:xfrm>
          <a:prstGeom prst="rect">
            <a:avLst/>
          </a:prstGeom>
          <a:noFill/>
          <a:ln>
            <a:noFill/>
          </a:ln>
        </p:spPr>
      </p:sp>
      <p:sp>
        <p:nvSpPr>
          <p:cNvPr id="137" name="Google Shape;137;p25"/>
          <p:cNvSpPr txBox="1"/>
          <p:nvPr>
            <p:ph type="title"/>
          </p:nvPr>
        </p:nvSpPr>
        <p:spPr>
          <a:xfrm>
            <a:off x="6405563" y="2571750"/>
            <a:ext cx="2738437" cy="2111375"/>
          </a:xfrm>
          <a:prstGeom prst="rect">
            <a:avLst/>
          </a:prstGeom>
          <a:solidFill>
            <a:schemeClr val="accent2"/>
          </a:solid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5"/>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5"/>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5"/>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seul">
  <p:cSld name="2_Titre seul">
    <p:spTree>
      <p:nvGrpSpPr>
        <p:cNvPr id="141" name="Shape 141"/>
        <p:cNvGrpSpPr/>
        <p:nvPr/>
      </p:nvGrpSpPr>
      <p:grpSpPr>
        <a:xfrm>
          <a:off x="0" y="0"/>
          <a:ext cx="0" cy="0"/>
          <a:chOff x="0" y="0"/>
          <a:chExt cx="0" cy="0"/>
        </a:xfrm>
      </p:grpSpPr>
      <p:sp>
        <p:nvSpPr>
          <p:cNvPr id="142" name="Google Shape;142;p26"/>
          <p:cNvSpPr/>
          <p:nvPr>
            <p:ph idx="2" type="pic"/>
          </p:nvPr>
        </p:nvSpPr>
        <p:spPr>
          <a:xfrm>
            <a:off x="904875" y="0"/>
            <a:ext cx="7726363" cy="5143500"/>
          </a:xfrm>
          <a:prstGeom prst="rect">
            <a:avLst/>
          </a:prstGeom>
          <a:noFill/>
          <a:ln>
            <a:noFill/>
          </a:ln>
        </p:spPr>
      </p:sp>
      <p:sp>
        <p:nvSpPr>
          <p:cNvPr id="143" name="Google Shape;143;p26"/>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6"/>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seul">
  <p:cSld name="3_Titre seul">
    <p:spTree>
      <p:nvGrpSpPr>
        <p:cNvPr id="146" name="Shape 146"/>
        <p:cNvGrpSpPr/>
        <p:nvPr/>
      </p:nvGrpSpPr>
      <p:grpSpPr>
        <a:xfrm>
          <a:off x="0" y="0"/>
          <a:ext cx="0" cy="0"/>
          <a:chOff x="0" y="0"/>
          <a:chExt cx="0" cy="0"/>
        </a:xfrm>
      </p:grpSpPr>
      <p:sp>
        <p:nvSpPr>
          <p:cNvPr id="147" name="Google Shape;147;p27"/>
          <p:cNvSpPr/>
          <p:nvPr>
            <p:ph idx="2" type="pic"/>
          </p:nvPr>
        </p:nvSpPr>
        <p:spPr>
          <a:xfrm>
            <a:off x="904875" y="3114674"/>
            <a:ext cx="8239125" cy="2028825"/>
          </a:xfrm>
          <a:prstGeom prst="rect">
            <a:avLst/>
          </a:prstGeom>
          <a:noFill/>
          <a:ln>
            <a:noFill/>
          </a:ln>
        </p:spPr>
      </p:sp>
      <p:sp>
        <p:nvSpPr>
          <p:cNvPr id="148" name="Google Shape;148;p27"/>
          <p:cNvSpPr txBox="1"/>
          <p:nvPr>
            <p:ph idx="1" type="body"/>
          </p:nvPr>
        </p:nvSpPr>
        <p:spPr>
          <a:xfrm>
            <a:off x="904875" y="1563688"/>
            <a:ext cx="7646988" cy="1436687"/>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9" name="Google Shape;149;p27"/>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7"/>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7"/>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
        <p:nvSpPr>
          <p:cNvPr id="152" name="Google Shape;152;p27"/>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3" name="Shape 153"/>
        <p:cNvGrpSpPr/>
        <p:nvPr/>
      </p:nvGrpSpPr>
      <p:grpSpPr>
        <a:xfrm>
          <a:off x="0" y="0"/>
          <a:ext cx="0" cy="0"/>
          <a:chOff x="0" y="0"/>
          <a:chExt cx="0" cy="0"/>
        </a:xfrm>
      </p:grpSpPr>
      <p:sp>
        <p:nvSpPr>
          <p:cNvPr id="154" name="Google Shape;154;p28"/>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8"/>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8"/>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8.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theme" Target="../theme/theme2.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marR="0" rtl="0" algn="l">
              <a:lnSpc>
                <a:spcPct val="90000"/>
              </a:lnSpc>
              <a:spcBef>
                <a:spcPts val="0"/>
              </a:spcBef>
              <a:spcAft>
                <a:spcPts val="0"/>
              </a:spcAft>
              <a:buClr>
                <a:schemeClr val="dk1"/>
              </a:buClr>
              <a:buSzPts val="3200"/>
              <a:buFont typeface="Libre Franklin"/>
              <a:buNone/>
              <a:defRPr b="1" i="0" sz="3200" u="none" cap="none" strike="noStrike">
                <a:solidFill>
                  <a:schemeClr val="dk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rmAutofit/>
          </a:bodyPr>
          <a:lstStyle>
            <a:lvl1pPr indent="-331470" lvl="0" marL="457200" marR="0" rtl="0" algn="l">
              <a:lnSpc>
                <a:spcPct val="90000"/>
              </a:lnSpc>
              <a:spcBef>
                <a:spcPts val="750"/>
              </a:spcBef>
              <a:spcAft>
                <a:spcPts val="0"/>
              </a:spcAft>
              <a:buClr>
                <a:schemeClr val="accent1"/>
              </a:buClr>
              <a:buSzPts val="1620"/>
              <a:buFont typeface="Noto Sans Symbols"/>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375"/>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2pPr>
            <a:lvl3pPr indent="-314325" lvl="2" marL="1371600" marR="0" rtl="0" algn="l">
              <a:lnSpc>
                <a:spcPct val="90000"/>
              </a:lnSpc>
              <a:spcBef>
                <a:spcPts val="375"/>
              </a:spcBef>
              <a:spcAft>
                <a:spcPts val="0"/>
              </a:spcAft>
              <a:buClr>
                <a:schemeClr val="dk1"/>
              </a:buClr>
              <a:buSzPts val="1350"/>
              <a:buFont typeface="Noto Sans Symbols"/>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rtl="0" algn="ctr">
              <a:spcBef>
                <a:spcPts val="0"/>
              </a:spcBef>
              <a:buNone/>
              <a:defRPr b="1" i="0" sz="700" u="none" cap="none" strike="noStrike">
                <a:solidFill>
                  <a:schemeClr val="dk1"/>
                </a:solidFill>
                <a:latin typeface="Libre Franklin"/>
                <a:ea typeface="Libre Franklin"/>
                <a:cs typeface="Libre Franklin"/>
                <a:sym typeface="Libre Franklin"/>
              </a:defRPr>
            </a:lvl1pPr>
            <a:lvl2pPr indent="0" lvl="1" marL="0" marR="0" rtl="0" algn="ctr">
              <a:spcBef>
                <a:spcPts val="0"/>
              </a:spcBef>
              <a:buNone/>
              <a:defRPr b="1" i="0" sz="700" u="none" cap="none" strike="noStrike">
                <a:solidFill>
                  <a:schemeClr val="dk1"/>
                </a:solidFill>
                <a:latin typeface="Libre Franklin"/>
                <a:ea typeface="Libre Franklin"/>
                <a:cs typeface="Libre Franklin"/>
                <a:sym typeface="Libre Franklin"/>
              </a:defRPr>
            </a:lvl2pPr>
            <a:lvl3pPr indent="0" lvl="2" marL="0" marR="0" rtl="0" algn="ctr">
              <a:spcBef>
                <a:spcPts val="0"/>
              </a:spcBef>
              <a:buNone/>
              <a:defRPr b="1" i="0" sz="700" u="none" cap="none" strike="noStrike">
                <a:solidFill>
                  <a:schemeClr val="dk1"/>
                </a:solidFill>
                <a:latin typeface="Libre Franklin"/>
                <a:ea typeface="Libre Franklin"/>
                <a:cs typeface="Libre Franklin"/>
                <a:sym typeface="Libre Franklin"/>
              </a:defRPr>
            </a:lvl3pPr>
            <a:lvl4pPr indent="0" lvl="3" marL="0" marR="0" rtl="0" algn="ctr">
              <a:spcBef>
                <a:spcPts val="0"/>
              </a:spcBef>
              <a:buNone/>
              <a:defRPr b="1" i="0" sz="700" u="none" cap="none" strike="noStrike">
                <a:solidFill>
                  <a:schemeClr val="dk1"/>
                </a:solidFill>
                <a:latin typeface="Libre Franklin"/>
                <a:ea typeface="Libre Franklin"/>
                <a:cs typeface="Libre Franklin"/>
                <a:sym typeface="Libre Franklin"/>
              </a:defRPr>
            </a:lvl4pPr>
            <a:lvl5pPr indent="0" lvl="4" marL="0" marR="0" rtl="0" algn="ctr">
              <a:spcBef>
                <a:spcPts val="0"/>
              </a:spcBef>
              <a:buNone/>
              <a:defRPr b="1" i="0" sz="700" u="none" cap="none" strike="noStrike">
                <a:solidFill>
                  <a:schemeClr val="dk1"/>
                </a:solidFill>
                <a:latin typeface="Libre Franklin"/>
                <a:ea typeface="Libre Franklin"/>
                <a:cs typeface="Libre Franklin"/>
                <a:sym typeface="Libre Franklin"/>
              </a:defRPr>
            </a:lvl5pPr>
            <a:lvl6pPr indent="0" lvl="5" marL="0" marR="0" rtl="0" algn="ctr">
              <a:spcBef>
                <a:spcPts val="0"/>
              </a:spcBef>
              <a:buNone/>
              <a:defRPr b="1" i="0" sz="700" u="none" cap="none" strike="noStrike">
                <a:solidFill>
                  <a:schemeClr val="dk1"/>
                </a:solidFill>
                <a:latin typeface="Libre Franklin"/>
                <a:ea typeface="Libre Franklin"/>
                <a:cs typeface="Libre Franklin"/>
                <a:sym typeface="Libre Franklin"/>
              </a:defRPr>
            </a:lvl6pPr>
            <a:lvl7pPr indent="0" lvl="6" marL="0" marR="0" rtl="0" algn="ctr">
              <a:spcBef>
                <a:spcPts val="0"/>
              </a:spcBef>
              <a:buNone/>
              <a:defRPr b="1" i="0" sz="700" u="none" cap="none" strike="noStrike">
                <a:solidFill>
                  <a:schemeClr val="dk1"/>
                </a:solidFill>
                <a:latin typeface="Libre Franklin"/>
                <a:ea typeface="Libre Franklin"/>
                <a:cs typeface="Libre Franklin"/>
                <a:sym typeface="Libre Franklin"/>
              </a:defRPr>
            </a:lvl7pPr>
            <a:lvl8pPr indent="0" lvl="7" marL="0" marR="0" rtl="0" algn="ctr">
              <a:spcBef>
                <a:spcPts val="0"/>
              </a:spcBef>
              <a:buNone/>
              <a:defRPr b="1" i="0" sz="700" u="none" cap="none" strike="noStrike">
                <a:solidFill>
                  <a:schemeClr val="dk1"/>
                </a:solidFill>
                <a:latin typeface="Libre Franklin"/>
                <a:ea typeface="Libre Franklin"/>
                <a:cs typeface="Libre Franklin"/>
                <a:sym typeface="Libre Franklin"/>
              </a:defRPr>
            </a:lvl8pPr>
            <a:lvl9pPr indent="0" lvl="8" marL="0" marR="0" rtl="0" algn="ctr">
              <a:spcBef>
                <a:spcPts val="0"/>
              </a:spcBef>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
              <a:t>‹#›</a:t>
            </a:fld>
            <a:endParaRPr/>
          </a:p>
        </p:txBody>
      </p:sp>
      <p:pic>
        <p:nvPicPr>
          <p:cNvPr id="56" name="Google Shape;56;p13"/>
          <p:cNvPicPr preferRelativeResize="0"/>
          <p:nvPr/>
        </p:nvPicPr>
        <p:blipFill rotWithShape="1">
          <a:blip r:embed="rId1">
            <a:alphaModFix/>
          </a:blip>
          <a:srcRect b="0" l="0" r="0" t="0"/>
          <a:stretch/>
        </p:blipFill>
        <p:spPr>
          <a:xfrm>
            <a:off x="130273" y="132334"/>
            <a:ext cx="653952" cy="283022"/>
          </a:xfrm>
          <a:prstGeom prst="rect">
            <a:avLst/>
          </a:prstGeom>
          <a:noFill/>
          <a:ln>
            <a:noFill/>
          </a:ln>
        </p:spPr>
      </p:pic>
      <p:sp>
        <p:nvSpPr>
          <p:cNvPr id="57" name="Google Shape;57;p13"/>
          <p:cNvSpPr/>
          <p:nvPr/>
        </p:nvSpPr>
        <p:spPr>
          <a:xfrm rot="-5400000">
            <a:off x="430003" y="4897709"/>
            <a:ext cx="45719" cy="597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17.gif"/><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p:nvPr/>
        </p:nvSpPr>
        <p:spPr>
          <a:xfrm>
            <a:off x="1331925" y="-16225"/>
            <a:ext cx="7812000" cy="5159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9"/>
          <p:cNvSpPr txBox="1"/>
          <p:nvPr>
            <p:ph idx="4" type="body"/>
          </p:nvPr>
        </p:nvSpPr>
        <p:spPr>
          <a:xfrm>
            <a:off x="82550" y="4440264"/>
            <a:ext cx="698500" cy="507975"/>
          </a:xfrm>
          <a:prstGeom prst="rect">
            <a:avLst/>
          </a:prstGeom>
          <a:noFill/>
          <a:ln>
            <a:noFill/>
          </a:ln>
        </p:spPr>
        <p:txBody>
          <a:bodyPr anchorCtr="0" anchor="b" bIns="0" lIns="0" spcFirstLastPara="1" rIns="0" wrap="square" tIns="0">
            <a:noAutofit/>
          </a:bodyPr>
          <a:lstStyle/>
          <a:p>
            <a:pPr indent="-67945" lvl="0" marL="114300" rtl="0" algn="l">
              <a:lnSpc>
                <a:spcPct val="90000"/>
              </a:lnSpc>
              <a:spcBef>
                <a:spcPts val="0"/>
              </a:spcBef>
              <a:spcAft>
                <a:spcPts val="0"/>
              </a:spcAft>
              <a:buSzPts val="630"/>
              <a:buFont typeface="Arial"/>
              <a:buNone/>
            </a:pPr>
            <a:r>
              <a:t/>
            </a:r>
            <a:endParaRPr/>
          </a:p>
        </p:txBody>
      </p:sp>
      <p:sp>
        <p:nvSpPr>
          <p:cNvPr id="163" name="Google Shape;163;p29"/>
          <p:cNvSpPr txBox="1"/>
          <p:nvPr>
            <p:ph idx="1" type="subTitle"/>
          </p:nvPr>
        </p:nvSpPr>
        <p:spPr>
          <a:xfrm>
            <a:off x="6860338" y="2330447"/>
            <a:ext cx="1828800" cy="1568400"/>
          </a:xfrm>
          <a:prstGeom prst="rect">
            <a:avLst/>
          </a:prstGeom>
          <a:solidFill>
            <a:schemeClr val="dk1"/>
          </a:solidFill>
          <a:ln>
            <a:noFill/>
          </a:ln>
        </p:spPr>
        <p:txBody>
          <a:bodyPr anchorCtr="0" anchor="ctr" bIns="45700" lIns="90000" spcFirstLastPara="1" rIns="91425" wrap="square" tIns="45700">
            <a:normAutofit/>
          </a:bodyPr>
          <a:lstStyle/>
          <a:p>
            <a:pPr indent="0" lvl="0" marL="0" rtl="0" algn="ctr">
              <a:lnSpc>
                <a:spcPct val="90000"/>
              </a:lnSpc>
              <a:spcBef>
                <a:spcPts val="0"/>
              </a:spcBef>
              <a:spcAft>
                <a:spcPts val="0"/>
              </a:spcAft>
              <a:buSzPts val="1080"/>
              <a:buNone/>
            </a:pPr>
            <a:r>
              <a:t/>
            </a:r>
            <a:endParaRPr/>
          </a:p>
          <a:p>
            <a:pPr indent="0" lvl="0" marL="0" rtl="0" algn="ctr">
              <a:lnSpc>
                <a:spcPct val="90000"/>
              </a:lnSpc>
              <a:spcBef>
                <a:spcPts val="0"/>
              </a:spcBef>
              <a:spcAft>
                <a:spcPts val="0"/>
              </a:spcAft>
              <a:buSzPts val="1080"/>
              <a:buNone/>
            </a:pPr>
            <a:r>
              <a:t/>
            </a:r>
            <a:endParaRPr/>
          </a:p>
          <a:p>
            <a:pPr indent="0" lvl="0" marL="0" rtl="0" algn="ctr">
              <a:lnSpc>
                <a:spcPct val="90000"/>
              </a:lnSpc>
              <a:spcBef>
                <a:spcPts val="0"/>
              </a:spcBef>
              <a:spcAft>
                <a:spcPts val="0"/>
              </a:spcAft>
              <a:buSzPts val="1080"/>
              <a:buNone/>
            </a:pPr>
            <a:r>
              <a:t/>
            </a:r>
            <a:endParaRPr/>
          </a:p>
          <a:p>
            <a:pPr indent="0" lvl="0" marL="0" rtl="0" algn="ctr">
              <a:lnSpc>
                <a:spcPct val="90000"/>
              </a:lnSpc>
              <a:spcBef>
                <a:spcPts val="0"/>
              </a:spcBef>
              <a:spcAft>
                <a:spcPts val="0"/>
              </a:spcAft>
              <a:buSzPts val="1080"/>
              <a:buNone/>
            </a:pPr>
            <a:r>
              <a:t/>
            </a:r>
            <a:endParaRPr/>
          </a:p>
          <a:p>
            <a:pPr indent="0" lvl="0" marL="0" rtl="0" algn="ctr">
              <a:lnSpc>
                <a:spcPct val="90000"/>
              </a:lnSpc>
              <a:spcBef>
                <a:spcPts val="0"/>
              </a:spcBef>
              <a:spcAft>
                <a:spcPts val="0"/>
              </a:spcAft>
              <a:buSzPts val="1080"/>
              <a:buNone/>
            </a:pPr>
            <a:r>
              <a:rPr lang="fr"/>
              <a:t>Léa Nicolas, Enzo Yerly</a:t>
            </a:r>
            <a:endParaRPr/>
          </a:p>
        </p:txBody>
      </p:sp>
      <p:sp>
        <p:nvSpPr>
          <p:cNvPr id="164" name="Google Shape;164;p29"/>
          <p:cNvSpPr txBox="1"/>
          <p:nvPr>
            <p:ph type="ctrTitle"/>
          </p:nvPr>
        </p:nvSpPr>
        <p:spPr>
          <a:xfrm>
            <a:off x="1331925" y="786525"/>
            <a:ext cx="6608400" cy="2338500"/>
          </a:xfrm>
          <a:prstGeom prst="rect">
            <a:avLst/>
          </a:prstGeom>
          <a:solidFill>
            <a:schemeClr val="accent1"/>
          </a:solidFill>
          <a:ln>
            <a:noFill/>
          </a:ln>
        </p:spPr>
        <p:txBody>
          <a:bodyPr anchorCtr="0" anchor="ctr" bIns="46800" lIns="216000" spcFirstLastPara="1" rIns="72000" wrap="square" tIns="0">
            <a:normAutofit/>
          </a:bodyPr>
          <a:lstStyle/>
          <a:p>
            <a:pPr indent="0" lvl="0" marL="0" rtl="0" algn="l">
              <a:lnSpc>
                <a:spcPct val="90000"/>
              </a:lnSpc>
              <a:spcBef>
                <a:spcPts val="0"/>
              </a:spcBef>
              <a:spcAft>
                <a:spcPts val="0"/>
              </a:spcAft>
              <a:buClr>
                <a:schemeClr val="lt1"/>
              </a:buClr>
              <a:buSzPts val="3600"/>
              <a:buFont typeface="Libre Franklin"/>
              <a:buNone/>
            </a:pPr>
            <a:r>
              <a:rPr lang="fr"/>
              <a:t>FMRI : a mind reader ?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idx="1" type="body"/>
          </p:nvPr>
        </p:nvSpPr>
        <p:spPr>
          <a:xfrm>
            <a:off x="904875" y="1203825"/>
            <a:ext cx="7726500" cy="37467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
              <a:t>fMRI still good to get </a:t>
            </a:r>
            <a:r>
              <a:rPr lang="fr"/>
              <a:t>overall regions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
              <a:t>Connectome of fruit flies brain</a:t>
            </a:r>
            <a:endParaRPr/>
          </a:p>
          <a:p>
            <a:pPr indent="0" lvl="0" marL="0" rtl="0" algn="l">
              <a:lnSpc>
                <a:spcPct val="90000"/>
              </a:lnSpc>
              <a:spcBef>
                <a:spcPts val="0"/>
              </a:spcBef>
              <a:spcAft>
                <a:spcPts val="0"/>
              </a:spcAft>
              <a:buNone/>
            </a:pPr>
            <a:r>
              <a:rPr lang="fr" sz="1600"/>
              <a:t>        (millions times more connexions in human)</a:t>
            </a:r>
            <a:endParaRPr sz="1600"/>
          </a:p>
          <a:p>
            <a:pPr indent="0" lvl="0" marL="0" rtl="0" algn="l">
              <a:lnSpc>
                <a:spcPct val="90000"/>
              </a:lnSpc>
              <a:spcBef>
                <a:spcPts val="0"/>
              </a:spcBef>
              <a:spcAft>
                <a:spcPts val="0"/>
              </a:spcAft>
              <a:buNone/>
            </a:pPr>
            <a:r>
              <a:t/>
            </a:r>
            <a:endParaRPr sz="1600"/>
          </a:p>
          <a:p>
            <a:pPr indent="0" lvl="0" marL="0" rtl="0" algn="l">
              <a:lnSpc>
                <a:spcPct val="90000"/>
              </a:lnSpc>
              <a:spcBef>
                <a:spcPts val="0"/>
              </a:spcBef>
              <a:spcAft>
                <a:spcPts val="0"/>
              </a:spcAft>
              <a:buNone/>
            </a:pPr>
            <a:r>
              <a:t/>
            </a:r>
            <a:endParaRPr sz="1600"/>
          </a:p>
          <a:p>
            <a:pPr indent="0" lvl="0" marL="0" rtl="0" algn="l">
              <a:lnSpc>
                <a:spcPct val="90000"/>
              </a:lnSpc>
              <a:spcBef>
                <a:spcPts val="0"/>
              </a:spcBef>
              <a:spcAft>
                <a:spcPts val="0"/>
              </a:spcAft>
              <a:buNone/>
            </a:pPr>
            <a:r>
              <a:t/>
            </a:r>
            <a:endParaRPr sz="1600"/>
          </a:p>
          <a:p>
            <a:pPr indent="-342900" lvl="0" marL="457200" rtl="0" algn="l">
              <a:lnSpc>
                <a:spcPct val="90000"/>
              </a:lnSpc>
              <a:spcBef>
                <a:spcPts val="0"/>
              </a:spcBef>
              <a:spcAft>
                <a:spcPts val="0"/>
              </a:spcAft>
              <a:buSzPts val="1800"/>
              <a:buChar char="-"/>
            </a:pPr>
            <a:r>
              <a:rPr lang="fr"/>
              <a:t>Map regions to behaviors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fr"/>
              <a:t>Cross-check with other techniques (maybe more invasive</a:t>
            </a:r>
            <a:r>
              <a:rPr lang="fr"/>
              <a:t>)</a:t>
            </a:r>
            <a:endParaRPr/>
          </a:p>
          <a:p>
            <a:pPr indent="0" lvl="0" marL="0" rtl="0" algn="l">
              <a:lnSpc>
                <a:spcPct val="90000"/>
              </a:lnSpc>
              <a:spcBef>
                <a:spcPts val="0"/>
              </a:spcBef>
              <a:spcAft>
                <a:spcPts val="0"/>
              </a:spcAft>
              <a:buNone/>
            </a:pPr>
            <a:r>
              <a:t/>
            </a:r>
            <a:endParaRPr sz="1600"/>
          </a:p>
          <a:p>
            <a:pPr indent="0" lvl="0" marL="0" rtl="0" algn="l">
              <a:lnSpc>
                <a:spcPct val="90000"/>
              </a:lnSpc>
              <a:spcBef>
                <a:spcPts val="0"/>
              </a:spcBef>
              <a:spcAft>
                <a:spcPts val="0"/>
              </a:spcAft>
              <a:buNone/>
            </a:pPr>
            <a:r>
              <a:t/>
            </a:r>
            <a:endParaRPr sz="1600"/>
          </a:p>
        </p:txBody>
      </p:sp>
      <p:sp>
        <p:nvSpPr>
          <p:cNvPr id="284" name="Google Shape;284;p38"/>
          <p:cNvSpPr txBox="1"/>
          <p:nvPr>
            <p:ph type="title"/>
          </p:nvPr>
        </p:nvSpPr>
        <p:spPr>
          <a:xfrm>
            <a:off x="904875" y="131025"/>
            <a:ext cx="77265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
              <a:t>What's Next </a:t>
            </a:r>
            <a:r>
              <a:rPr lang="fr"/>
              <a:t>in</a:t>
            </a:r>
            <a:r>
              <a:rPr lang="fr"/>
              <a:t> </a:t>
            </a:r>
            <a:r>
              <a:rPr lang="fr"/>
              <a:t>Decoding the Brain</a:t>
            </a:r>
            <a:r>
              <a:rPr lang="fr"/>
              <a:t>?</a:t>
            </a:r>
            <a:endParaRPr/>
          </a:p>
        </p:txBody>
      </p:sp>
      <p:sp>
        <p:nvSpPr>
          <p:cNvPr id="285" name="Google Shape;285;p38"/>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pic>
        <p:nvPicPr>
          <p:cNvPr id="286" name="Google Shape;286;p38"/>
          <p:cNvPicPr preferRelativeResize="0"/>
          <p:nvPr/>
        </p:nvPicPr>
        <p:blipFill>
          <a:blip r:embed="rId3">
            <a:alphaModFix/>
          </a:blip>
          <a:stretch>
            <a:fillRect/>
          </a:stretch>
        </p:blipFill>
        <p:spPr>
          <a:xfrm>
            <a:off x="5590575" y="1203825"/>
            <a:ext cx="2865401" cy="2002101"/>
          </a:xfrm>
          <a:prstGeom prst="rect">
            <a:avLst/>
          </a:prstGeom>
          <a:noFill/>
          <a:ln>
            <a:noFill/>
          </a:ln>
        </p:spPr>
      </p:pic>
      <p:sp>
        <p:nvSpPr>
          <p:cNvPr id="287" name="Google Shape;287;p38"/>
          <p:cNvSpPr txBox="1"/>
          <p:nvPr/>
        </p:nvSpPr>
        <p:spPr>
          <a:xfrm>
            <a:off x="5590563" y="3205925"/>
            <a:ext cx="30282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800">
                <a:solidFill>
                  <a:schemeClr val="dk1"/>
                </a:solidFill>
              </a:rPr>
              <a:t>FAFB connectome</a:t>
            </a:r>
            <a:endParaRPr i="1" sz="800">
              <a:solidFill>
                <a:schemeClr val="dk1"/>
              </a:solidFill>
            </a:endParaRPr>
          </a:p>
        </p:txBody>
      </p:sp>
      <p:sp>
        <p:nvSpPr>
          <p:cNvPr id="288" name="Google Shape;288;p3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9"/>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sp>
        <p:nvSpPr>
          <p:cNvPr id="294" name="Google Shape;294;p39"/>
          <p:cNvSpPr txBox="1"/>
          <p:nvPr>
            <p:ph idx="4294967295" type="ctrTitle"/>
          </p:nvPr>
        </p:nvSpPr>
        <p:spPr>
          <a:xfrm>
            <a:off x="1332000" y="961175"/>
            <a:ext cx="7812000" cy="2940900"/>
          </a:xfrm>
          <a:prstGeom prst="rect">
            <a:avLst/>
          </a:prstGeom>
          <a:solidFill>
            <a:schemeClr val="accent1"/>
          </a:solidFill>
          <a:ln>
            <a:noFill/>
          </a:ln>
        </p:spPr>
        <p:txBody>
          <a:bodyPr anchorCtr="0" anchor="ctr" bIns="46800" lIns="216000" spcFirstLastPara="1" rIns="72000" wrap="square" tIns="0">
            <a:normAutofit/>
          </a:bodyPr>
          <a:lstStyle/>
          <a:p>
            <a:pPr indent="0" lvl="0" marL="0" rtl="0" algn="l">
              <a:lnSpc>
                <a:spcPct val="90000"/>
              </a:lnSpc>
              <a:spcBef>
                <a:spcPts val="0"/>
              </a:spcBef>
              <a:spcAft>
                <a:spcPts val="0"/>
              </a:spcAft>
              <a:buClr>
                <a:schemeClr val="lt1"/>
              </a:buClr>
              <a:buSzPts val="3600"/>
              <a:buFont typeface="Libre Franklin"/>
              <a:buNone/>
            </a:pPr>
            <a:r>
              <a:rPr lang="fr" sz="5000">
                <a:solidFill>
                  <a:srgbClr val="FFFFFF"/>
                </a:solidFill>
              </a:rPr>
              <a:t>Questions ?</a:t>
            </a:r>
            <a:endParaRPr sz="5000">
              <a:solidFill>
                <a:srgbClr val="FFFFFF"/>
              </a:solidFill>
            </a:endParaRPr>
          </a:p>
        </p:txBody>
      </p:sp>
      <p:sp>
        <p:nvSpPr>
          <p:cNvPr id="295" name="Google Shape;295;p3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p:nvPr>
            <p:ph idx="2" type="pic"/>
          </p:nvPr>
        </p:nvSpPr>
        <p:spPr>
          <a:xfrm>
            <a:off x="904875" y="777875"/>
            <a:ext cx="7748100" cy="4365600"/>
          </a:xfrm>
          <a:prstGeom prst="rect">
            <a:avLst/>
          </a:prstGeom>
          <a:noFill/>
          <a:ln>
            <a:noFill/>
          </a:ln>
        </p:spPr>
      </p:sp>
      <p:sp>
        <p:nvSpPr>
          <p:cNvPr id="170" name="Google Shape;170;p30"/>
          <p:cNvSpPr txBox="1"/>
          <p:nvPr>
            <p:ph type="title"/>
          </p:nvPr>
        </p:nvSpPr>
        <p:spPr>
          <a:xfrm>
            <a:off x="904875" y="131025"/>
            <a:ext cx="7726500" cy="646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
              <a:t>History of fMRI </a:t>
            </a:r>
            <a:endParaRPr/>
          </a:p>
        </p:txBody>
      </p:sp>
      <p:sp>
        <p:nvSpPr>
          <p:cNvPr id="171" name="Google Shape;171;p30"/>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
        <p:nvSpPr>
          <p:cNvPr id="172" name="Google Shape;172;p3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pic>
        <p:nvPicPr>
          <p:cNvPr id="173" name="Google Shape;173;p30" title="IRM.gif"/>
          <p:cNvPicPr preferRelativeResize="0"/>
          <p:nvPr/>
        </p:nvPicPr>
        <p:blipFill>
          <a:blip r:embed="rId3">
            <a:alphaModFix/>
          </a:blip>
          <a:stretch>
            <a:fillRect/>
          </a:stretch>
        </p:blipFill>
        <p:spPr>
          <a:xfrm>
            <a:off x="906950" y="1251163"/>
            <a:ext cx="2579700" cy="2641175"/>
          </a:xfrm>
          <a:prstGeom prst="rect">
            <a:avLst/>
          </a:prstGeom>
          <a:noFill/>
          <a:ln>
            <a:noFill/>
          </a:ln>
        </p:spPr>
      </p:pic>
      <p:sp>
        <p:nvSpPr>
          <p:cNvPr id="174" name="Google Shape;174;p30"/>
          <p:cNvSpPr txBox="1"/>
          <p:nvPr/>
        </p:nvSpPr>
        <p:spPr>
          <a:xfrm>
            <a:off x="876200" y="4019150"/>
            <a:ext cx="2641200" cy="8244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fr" sz="1100">
                <a:solidFill>
                  <a:schemeClr val="dk1"/>
                </a:solidFill>
              </a:rPr>
              <a:t>Clinical usage in the 1980s</a:t>
            </a:r>
            <a:endParaRPr sz="1100">
              <a:solidFill>
                <a:schemeClr val="dk1"/>
              </a:solidFill>
            </a:endParaRPr>
          </a:p>
          <a:p>
            <a:pPr indent="-298450" lvl="0" marL="457200" rtl="0" algn="l">
              <a:spcBef>
                <a:spcPts val="0"/>
              </a:spcBef>
              <a:spcAft>
                <a:spcPts val="0"/>
              </a:spcAft>
              <a:buClr>
                <a:schemeClr val="dk1"/>
              </a:buClr>
              <a:buSzPts val="1100"/>
              <a:buChar char="●"/>
            </a:pPr>
            <a:r>
              <a:rPr lang="fr" sz="1100">
                <a:solidFill>
                  <a:schemeClr val="dk1"/>
                </a:solidFill>
              </a:rPr>
              <a:t>Image of soft tissue</a:t>
            </a:r>
            <a:endParaRPr sz="1100">
              <a:solidFill>
                <a:schemeClr val="dk1"/>
              </a:solidFill>
            </a:endParaRPr>
          </a:p>
          <a:p>
            <a:pPr indent="-298450" lvl="0" marL="457200" rtl="0" algn="l">
              <a:spcBef>
                <a:spcPts val="0"/>
              </a:spcBef>
              <a:spcAft>
                <a:spcPts val="0"/>
              </a:spcAft>
              <a:buClr>
                <a:schemeClr val="dk1"/>
              </a:buClr>
              <a:buSzPts val="1100"/>
              <a:buChar char="●"/>
            </a:pPr>
            <a:r>
              <a:rPr lang="fr" sz="1100">
                <a:solidFill>
                  <a:schemeClr val="dk1"/>
                </a:solidFill>
              </a:rPr>
              <a:t>2D - 3D image</a:t>
            </a:r>
            <a:endParaRPr sz="1100">
              <a:solidFill>
                <a:schemeClr val="dk1"/>
              </a:solidFill>
            </a:endParaRPr>
          </a:p>
        </p:txBody>
      </p:sp>
      <p:pic>
        <p:nvPicPr>
          <p:cNvPr id="175" name="Google Shape;175;p30" title="F1.large.jpg"/>
          <p:cNvPicPr preferRelativeResize="0"/>
          <p:nvPr/>
        </p:nvPicPr>
        <p:blipFill rotWithShape="1">
          <a:blip r:embed="rId4">
            <a:alphaModFix/>
          </a:blip>
          <a:srcRect b="0" l="7201" r="0" t="0"/>
          <a:stretch/>
        </p:blipFill>
        <p:spPr>
          <a:xfrm>
            <a:off x="4158188" y="1257150"/>
            <a:ext cx="4494787" cy="2641174"/>
          </a:xfrm>
          <a:prstGeom prst="rect">
            <a:avLst/>
          </a:prstGeom>
          <a:noFill/>
          <a:ln>
            <a:noFill/>
          </a:ln>
        </p:spPr>
      </p:pic>
      <p:sp>
        <p:nvSpPr>
          <p:cNvPr id="176" name="Google Shape;176;p30"/>
          <p:cNvSpPr txBox="1"/>
          <p:nvPr/>
        </p:nvSpPr>
        <p:spPr>
          <a:xfrm>
            <a:off x="906950" y="777875"/>
            <a:ext cx="2579700" cy="3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800">
                <a:solidFill>
                  <a:schemeClr val="dk1"/>
                </a:solidFill>
              </a:rPr>
              <a:t>MRI</a:t>
            </a:r>
            <a:endParaRPr b="1" sz="1800">
              <a:solidFill>
                <a:schemeClr val="dk1"/>
              </a:solidFill>
            </a:endParaRPr>
          </a:p>
        </p:txBody>
      </p:sp>
      <p:sp>
        <p:nvSpPr>
          <p:cNvPr id="177" name="Google Shape;177;p30"/>
          <p:cNvSpPr txBox="1"/>
          <p:nvPr/>
        </p:nvSpPr>
        <p:spPr>
          <a:xfrm>
            <a:off x="4158138" y="777875"/>
            <a:ext cx="4494900" cy="3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800">
                <a:solidFill>
                  <a:schemeClr val="dk1"/>
                </a:solidFill>
              </a:rPr>
              <a:t>f</a:t>
            </a:r>
            <a:r>
              <a:rPr b="1" lang="fr" sz="1800">
                <a:solidFill>
                  <a:schemeClr val="dk1"/>
                </a:solidFill>
              </a:rPr>
              <a:t>MRI</a:t>
            </a:r>
            <a:endParaRPr b="1" sz="1800">
              <a:solidFill>
                <a:schemeClr val="dk1"/>
              </a:solidFill>
            </a:endParaRPr>
          </a:p>
        </p:txBody>
      </p:sp>
      <p:sp>
        <p:nvSpPr>
          <p:cNvPr id="178" name="Google Shape;178;p30"/>
          <p:cNvSpPr txBox="1"/>
          <p:nvPr/>
        </p:nvSpPr>
        <p:spPr>
          <a:xfrm>
            <a:off x="4158150" y="3898325"/>
            <a:ext cx="44949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800">
                <a:solidFill>
                  <a:schemeClr val="dk1"/>
                </a:solidFill>
              </a:rPr>
              <a:t>Resting-state functional MRI : Everything that nonexperts have always wanted to know (2018), H. Lf, Z. Wang et al</a:t>
            </a:r>
            <a:endParaRPr i="1" sz="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p:nvPr>
            <p:ph idx="2" type="pic"/>
          </p:nvPr>
        </p:nvSpPr>
        <p:spPr>
          <a:xfrm>
            <a:off x="904875" y="777875"/>
            <a:ext cx="7748100" cy="4365600"/>
          </a:xfrm>
          <a:prstGeom prst="rect">
            <a:avLst/>
          </a:prstGeom>
          <a:noFill/>
          <a:ln>
            <a:noFill/>
          </a:ln>
        </p:spPr>
      </p:sp>
      <p:sp>
        <p:nvSpPr>
          <p:cNvPr id="184" name="Google Shape;184;p31"/>
          <p:cNvSpPr txBox="1"/>
          <p:nvPr>
            <p:ph type="title"/>
          </p:nvPr>
        </p:nvSpPr>
        <p:spPr>
          <a:xfrm>
            <a:off x="904875" y="131025"/>
            <a:ext cx="7726500" cy="646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
              <a:t>How does it work ? </a:t>
            </a:r>
            <a:endParaRPr/>
          </a:p>
        </p:txBody>
      </p:sp>
      <p:sp>
        <p:nvSpPr>
          <p:cNvPr id="185" name="Google Shape;185;p31"/>
          <p:cNvSpPr txBox="1"/>
          <p:nvPr>
            <p:ph idx="10" type="dt"/>
          </p:nvPr>
        </p:nvSpPr>
        <p:spPr>
          <a:xfrm rot="-5400000">
            <a:off x="-1219225" y="2776300"/>
            <a:ext cx="3341100" cy="915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a:t>
            </a:r>
            <a:r>
              <a:rPr lang="fr"/>
              <a:t>reader</a:t>
            </a:r>
            <a:r>
              <a:rPr lang="fr"/>
              <a:t> ?</a:t>
            </a:r>
            <a:endParaRPr/>
          </a:p>
        </p:txBody>
      </p:sp>
      <p:sp>
        <p:nvSpPr>
          <p:cNvPr id="186" name="Google Shape;186;p31"/>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sp>
        <p:nvSpPr>
          <p:cNvPr id="187" name="Google Shape;187;p31"/>
          <p:cNvSpPr txBox="1"/>
          <p:nvPr/>
        </p:nvSpPr>
        <p:spPr>
          <a:xfrm>
            <a:off x="906950" y="777875"/>
            <a:ext cx="6615900" cy="346500"/>
          </a:xfrm>
          <a:prstGeom prst="rect">
            <a:avLst/>
          </a:prstGeom>
          <a:noFill/>
          <a:ln>
            <a:noFill/>
          </a:ln>
        </p:spPr>
        <p:txBody>
          <a:bodyPr anchorCtr="0" anchor="t" bIns="91425" lIns="91425" spcFirstLastPara="1" rIns="91425" wrap="square" tIns="91425">
            <a:noAutofit/>
          </a:bodyPr>
          <a:lstStyle/>
          <a:p>
            <a:pPr indent="0" lvl="0" marL="0" rtl="0" algn="l">
              <a:lnSpc>
                <a:spcPct val="137500"/>
              </a:lnSpc>
              <a:spcBef>
                <a:spcPts val="0"/>
              </a:spcBef>
              <a:spcAft>
                <a:spcPts val="0"/>
              </a:spcAft>
              <a:buNone/>
            </a:pPr>
            <a:r>
              <a:rPr b="1" lang="fr" sz="1800">
                <a:solidFill>
                  <a:srgbClr val="101418"/>
                </a:solidFill>
              </a:rPr>
              <a:t>Blood-oxygenation-level–dependent imaging (BOLD)</a:t>
            </a:r>
            <a:endParaRPr b="1" sz="1800">
              <a:solidFill>
                <a:srgbClr val="101418"/>
              </a:solidFill>
            </a:endParaRPr>
          </a:p>
          <a:p>
            <a:pPr indent="0" lvl="0" marL="0" rtl="0" algn="ctr">
              <a:spcBef>
                <a:spcPts val="0"/>
              </a:spcBef>
              <a:spcAft>
                <a:spcPts val="0"/>
              </a:spcAft>
              <a:buNone/>
            </a:pPr>
            <a:r>
              <a:t/>
            </a:r>
            <a:endParaRPr b="1" sz="1100">
              <a:solidFill>
                <a:schemeClr val="dk1"/>
              </a:solidFill>
            </a:endParaRPr>
          </a:p>
        </p:txBody>
      </p:sp>
      <p:pic>
        <p:nvPicPr>
          <p:cNvPr id="188" name="Google Shape;188;p31"/>
          <p:cNvPicPr preferRelativeResize="0"/>
          <p:nvPr/>
        </p:nvPicPr>
        <p:blipFill>
          <a:blip r:embed="rId3">
            <a:alphaModFix/>
          </a:blip>
          <a:stretch>
            <a:fillRect/>
          </a:stretch>
        </p:blipFill>
        <p:spPr>
          <a:xfrm>
            <a:off x="1724413" y="1241125"/>
            <a:ext cx="6087177" cy="3747100"/>
          </a:xfrm>
          <a:prstGeom prst="rect">
            <a:avLst/>
          </a:prstGeom>
          <a:noFill/>
          <a:ln>
            <a:noFill/>
          </a:ln>
        </p:spPr>
      </p:pic>
      <p:sp>
        <p:nvSpPr>
          <p:cNvPr id="189" name="Google Shape;189;p31"/>
          <p:cNvSpPr txBox="1"/>
          <p:nvPr/>
        </p:nvSpPr>
        <p:spPr>
          <a:xfrm>
            <a:off x="2274350" y="3846850"/>
            <a:ext cx="13008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920000"/>
                </a:solidFill>
              </a:rPr>
              <a:t>Neuron </a:t>
            </a:r>
            <a:r>
              <a:rPr b="1" i="1" lang="fr" sz="1100">
                <a:solidFill>
                  <a:srgbClr val="920000"/>
                </a:solidFill>
              </a:rPr>
              <a:t>firing</a:t>
            </a:r>
            <a:r>
              <a:rPr b="1" i="1" lang="fr" sz="1100">
                <a:solidFill>
                  <a:srgbClr val="920000"/>
                </a:solidFill>
              </a:rPr>
              <a:t> </a:t>
            </a:r>
            <a:endParaRPr b="1" i="1" sz="1100">
              <a:solidFill>
                <a:srgbClr val="920000"/>
              </a:solidFill>
            </a:endParaRPr>
          </a:p>
        </p:txBody>
      </p:sp>
      <p:sp>
        <p:nvSpPr>
          <p:cNvPr id="190" name="Google Shape;190;p31"/>
          <p:cNvSpPr txBox="1"/>
          <p:nvPr/>
        </p:nvSpPr>
        <p:spPr>
          <a:xfrm>
            <a:off x="4015450" y="1241325"/>
            <a:ext cx="15051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920000"/>
                </a:solidFill>
              </a:rPr>
              <a:t>Release of oxygen</a:t>
            </a:r>
            <a:endParaRPr b="1" i="1" sz="1100">
              <a:solidFill>
                <a:srgbClr val="920000"/>
              </a:solidFill>
            </a:endParaRPr>
          </a:p>
        </p:txBody>
      </p:sp>
      <p:sp>
        <p:nvSpPr>
          <p:cNvPr id="191" name="Google Shape;191;p31"/>
          <p:cNvSpPr txBox="1"/>
          <p:nvPr/>
        </p:nvSpPr>
        <p:spPr>
          <a:xfrm>
            <a:off x="6450775" y="2571750"/>
            <a:ext cx="10230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920000"/>
                </a:solidFill>
              </a:rPr>
              <a:t>Change in magnetic signal</a:t>
            </a:r>
            <a:endParaRPr b="1" i="1" sz="1100">
              <a:solidFill>
                <a:srgbClr val="920000"/>
              </a:solidFill>
            </a:endParaRPr>
          </a:p>
        </p:txBody>
      </p:sp>
      <p:sp>
        <p:nvSpPr>
          <p:cNvPr id="192" name="Google Shape;192;p31"/>
          <p:cNvSpPr txBox="1"/>
          <p:nvPr/>
        </p:nvSpPr>
        <p:spPr>
          <a:xfrm>
            <a:off x="3798125" y="3902075"/>
            <a:ext cx="1023000" cy="6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fr" sz="1100">
                <a:solidFill>
                  <a:srgbClr val="920000"/>
                </a:solidFill>
              </a:rPr>
              <a:t>Imaging</a:t>
            </a:r>
            <a:endParaRPr b="1" i="1" sz="1100">
              <a:solidFill>
                <a:srgbClr val="92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904875" y="131025"/>
            <a:ext cx="77265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
              <a:t>How does it work? </a:t>
            </a:r>
            <a:endParaRPr/>
          </a:p>
        </p:txBody>
      </p:sp>
      <p:sp>
        <p:nvSpPr>
          <p:cNvPr id="198" name="Google Shape;198;p3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
        <p:nvSpPr>
          <p:cNvPr id="199" name="Google Shape;199;p32"/>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grpSp>
        <p:nvGrpSpPr>
          <p:cNvPr id="200" name="Google Shape;200;p32"/>
          <p:cNvGrpSpPr/>
          <p:nvPr/>
        </p:nvGrpSpPr>
        <p:grpSpPr>
          <a:xfrm>
            <a:off x="844725" y="777875"/>
            <a:ext cx="2389275" cy="2280625"/>
            <a:chOff x="844725" y="777875"/>
            <a:chExt cx="2389275" cy="2280625"/>
          </a:xfrm>
        </p:grpSpPr>
        <p:pic>
          <p:nvPicPr>
            <p:cNvPr id="201" name="Google Shape;201;p32"/>
            <p:cNvPicPr preferRelativeResize="0"/>
            <p:nvPr/>
          </p:nvPicPr>
          <p:blipFill>
            <a:blip r:embed="rId3">
              <a:alphaModFix/>
            </a:blip>
            <a:stretch>
              <a:fillRect/>
            </a:stretch>
          </p:blipFill>
          <p:spPr>
            <a:xfrm>
              <a:off x="844725" y="777875"/>
              <a:ext cx="2389226" cy="2280625"/>
            </a:xfrm>
            <a:prstGeom prst="rect">
              <a:avLst/>
            </a:prstGeom>
            <a:solidFill>
              <a:srgbClr val="EFEFEF"/>
            </a:solidFill>
            <a:ln>
              <a:noFill/>
            </a:ln>
          </p:spPr>
        </p:pic>
        <p:sp>
          <p:nvSpPr>
            <p:cNvPr id="202" name="Google Shape;202;p32"/>
            <p:cNvSpPr/>
            <p:nvPr/>
          </p:nvSpPr>
          <p:spPr>
            <a:xfrm>
              <a:off x="2934000" y="1878000"/>
              <a:ext cx="300000" cy="2175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03" name="Google Shape;203;p32"/>
          <p:cNvPicPr preferRelativeResize="0"/>
          <p:nvPr/>
        </p:nvPicPr>
        <p:blipFill>
          <a:blip r:embed="rId4">
            <a:alphaModFix/>
          </a:blip>
          <a:stretch>
            <a:fillRect/>
          </a:stretch>
        </p:blipFill>
        <p:spPr>
          <a:xfrm>
            <a:off x="5930975" y="1094000"/>
            <a:ext cx="1160850" cy="1369800"/>
          </a:xfrm>
          <a:prstGeom prst="rect">
            <a:avLst/>
          </a:prstGeom>
          <a:solidFill>
            <a:srgbClr val="EFEFEF"/>
          </a:solidFill>
          <a:ln cap="flat" cmpd="sng" w="9525">
            <a:solidFill>
              <a:srgbClr val="EFEFEF"/>
            </a:solidFill>
            <a:prstDash val="solid"/>
            <a:round/>
            <a:headEnd len="sm" w="sm" type="none"/>
            <a:tailEnd len="sm" w="sm" type="none"/>
          </a:ln>
        </p:spPr>
      </p:pic>
      <p:pic>
        <p:nvPicPr>
          <p:cNvPr id="204" name="Google Shape;204;p32"/>
          <p:cNvPicPr preferRelativeResize="0"/>
          <p:nvPr/>
        </p:nvPicPr>
        <p:blipFill>
          <a:blip r:embed="rId5">
            <a:alphaModFix/>
          </a:blip>
          <a:stretch>
            <a:fillRect/>
          </a:stretch>
        </p:blipFill>
        <p:spPr>
          <a:xfrm>
            <a:off x="7265025" y="1093999"/>
            <a:ext cx="1126695" cy="1369800"/>
          </a:xfrm>
          <a:prstGeom prst="rect">
            <a:avLst/>
          </a:prstGeom>
          <a:noFill/>
          <a:ln>
            <a:noFill/>
          </a:ln>
        </p:spPr>
      </p:pic>
      <p:grpSp>
        <p:nvGrpSpPr>
          <p:cNvPr id="205" name="Google Shape;205;p32"/>
          <p:cNvGrpSpPr/>
          <p:nvPr/>
        </p:nvGrpSpPr>
        <p:grpSpPr>
          <a:xfrm>
            <a:off x="3234000" y="771900"/>
            <a:ext cx="2523785" cy="2286600"/>
            <a:chOff x="3234000" y="771900"/>
            <a:chExt cx="2523785" cy="2286600"/>
          </a:xfrm>
        </p:grpSpPr>
        <p:pic>
          <p:nvPicPr>
            <p:cNvPr id="206" name="Google Shape;206;p32"/>
            <p:cNvPicPr preferRelativeResize="0"/>
            <p:nvPr/>
          </p:nvPicPr>
          <p:blipFill>
            <a:blip r:embed="rId6">
              <a:alphaModFix/>
            </a:blip>
            <a:stretch>
              <a:fillRect/>
            </a:stretch>
          </p:blipFill>
          <p:spPr>
            <a:xfrm>
              <a:off x="3234000" y="777875"/>
              <a:ext cx="2523785" cy="2280625"/>
            </a:xfrm>
            <a:prstGeom prst="rect">
              <a:avLst/>
            </a:prstGeom>
            <a:noFill/>
            <a:ln>
              <a:noFill/>
            </a:ln>
          </p:spPr>
        </p:pic>
        <p:sp>
          <p:nvSpPr>
            <p:cNvPr id="207" name="Google Shape;207;p32"/>
            <p:cNvSpPr/>
            <p:nvPr/>
          </p:nvSpPr>
          <p:spPr>
            <a:xfrm>
              <a:off x="3466100" y="771900"/>
              <a:ext cx="2020200" cy="222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08" name="Google Shape;208;p32"/>
          <p:cNvSpPr txBox="1"/>
          <p:nvPr/>
        </p:nvSpPr>
        <p:spPr>
          <a:xfrm>
            <a:off x="3234000" y="690575"/>
            <a:ext cx="2389200" cy="27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1300">
                <a:solidFill>
                  <a:schemeClr val="dk1"/>
                </a:solidFill>
              </a:rPr>
              <a:t>Human performing task</a:t>
            </a:r>
            <a:endParaRPr b="1" sz="1300">
              <a:solidFill>
                <a:schemeClr val="dk1"/>
              </a:solidFill>
            </a:endParaRPr>
          </a:p>
        </p:txBody>
      </p:sp>
      <p:sp>
        <p:nvSpPr>
          <p:cNvPr id="209" name="Google Shape;209;p32"/>
          <p:cNvSpPr txBox="1"/>
          <p:nvPr/>
        </p:nvSpPr>
        <p:spPr>
          <a:xfrm>
            <a:off x="5999926" y="2463800"/>
            <a:ext cx="26313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300">
                <a:solidFill>
                  <a:schemeClr val="dk1"/>
                </a:solidFill>
              </a:rPr>
              <a:t>Compare with ‘resting state’</a:t>
            </a:r>
            <a:endParaRPr b="1" sz="1300">
              <a:solidFill>
                <a:schemeClr val="dk1"/>
              </a:solidFill>
            </a:endParaRPr>
          </a:p>
        </p:txBody>
      </p:sp>
      <p:sp>
        <p:nvSpPr>
          <p:cNvPr id="210" name="Google Shape;210;p32"/>
          <p:cNvSpPr txBox="1"/>
          <p:nvPr/>
        </p:nvSpPr>
        <p:spPr>
          <a:xfrm>
            <a:off x="906850" y="3060950"/>
            <a:ext cx="48510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800">
                <a:solidFill>
                  <a:schemeClr val="dk1"/>
                </a:solidFill>
              </a:rPr>
              <a:t>Functional neuroimaging as a catalyst for integrated neuroscience (2023), Emily S.Finn et al.</a:t>
            </a:r>
            <a:endParaRPr i="1" sz="800">
              <a:solidFill>
                <a:schemeClr val="dk1"/>
              </a:solidFill>
            </a:endParaRPr>
          </a:p>
        </p:txBody>
      </p:sp>
      <p:sp>
        <p:nvSpPr>
          <p:cNvPr id="211" name="Google Shape;211;p32"/>
          <p:cNvSpPr txBox="1"/>
          <p:nvPr/>
        </p:nvSpPr>
        <p:spPr>
          <a:xfrm>
            <a:off x="904863" y="3344375"/>
            <a:ext cx="2641200" cy="5577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fr" sz="1100">
                <a:solidFill>
                  <a:schemeClr val="dk1"/>
                </a:solidFill>
              </a:rPr>
              <a:t>Non invasive</a:t>
            </a:r>
            <a:endParaRPr sz="1100">
              <a:solidFill>
                <a:schemeClr val="dk1"/>
              </a:solidFill>
            </a:endParaRPr>
          </a:p>
          <a:p>
            <a:pPr indent="-298450" lvl="0" marL="457200" rtl="0" algn="l">
              <a:spcBef>
                <a:spcPts val="0"/>
              </a:spcBef>
              <a:spcAft>
                <a:spcPts val="0"/>
              </a:spcAft>
              <a:buClr>
                <a:schemeClr val="dk1"/>
              </a:buClr>
              <a:buSzPts val="1100"/>
              <a:buChar char="●"/>
            </a:pPr>
            <a:r>
              <a:rPr lang="fr" sz="1100">
                <a:solidFill>
                  <a:schemeClr val="dk1"/>
                </a:solidFill>
              </a:rPr>
              <a:t>Whole brain access</a:t>
            </a:r>
            <a:endParaRPr sz="1100">
              <a:solidFill>
                <a:schemeClr val="dk1"/>
              </a:solidFill>
            </a:endParaRPr>
          </a:p>
        </p:txBody>
      </p:sp>
      <p:pic>
        <p:nvPicPr>
          <p:cNvPr id="212" name="Google Shape;212;p32"/>
          <p:cNvPicPr preferRelativeResize="0"/>
          <p:nvPr/>
        </p:nvPicPr>
        <p:blipFill>
          <a:blip r:embed="rId7">
            <a:alphaModFix/>
          </a:blip>
          <a:stretch>
            <a:fillRect/>
          </a:stretch>
        </p:blipFill>
        <p:spPr>
          <a:xfrm>
            <a:off x="5367601" y="2869613"/>
            <a:ext cx="2855651" cy="1910632"/>
          </a:xfrm>
          <a:prstGeom prst="rect">
            <a:avLst/>
          </a:prstGeom>
          <a:noFill/>
          <a:ln>
            <a:noFill/>
          </a:ln>
        </p:spPr>
      </p:pic>
      <p:sp>
        <p:nvSpPr>
          <p:cNvPr id="213" name="Google Shape;213;p32"/>
          <p:cNvSpPr txBox="1"/>
          <p:nvPr/>
        </p:nvSpPr>
        <p:spPr>
          <a:xfrm>
            <a:off x="3419475" y="4433750"/>
            <a:ext cx="26973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300">
                <a:solidFill>
                  <a:schemeClr val="dk1"/>
                </a:solidFill>
              </a:rPr>
              <a:t>MRI cutaway diagram</a:t>
            </a:r>
            <a:endParaRPr b="1" sz="1300">
              <a:solidFill>
                <a:schemeClr val="dk1"/>
              </a:solidFill>
            </a:endParaRPr>
          </a:p>
        </p:txBody>
      </p:sp>
      <p:sp>
        <p:nvSpPr>
          <p:cNvPr id="214" name="Google Shape;214;p32"/>
          <p:cNvSpPr txBox="1"/>
          <p:nvPr/>
        </p:nvSpPr>
        <p:spPr>
          <a:xfrm>
            <a:off x="4293000" y="4775000"/>
            <a:ext cx="48510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000">
                <a:solidFill>
                  <a:srgbClr val="222222"/>
                </a:solidFill>
                <a:highlight>
                  <a:srgbClr val="FFFFFF"/>
                </a:highlight>
              </a:rPr>
              <a:t>Glover, P. (2013). Magnetic Resonance Imaging (MRI) Methodology.</a:t>
            </a:r>
            <a:endParaRPr i="1" sz="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p:nvPr>
            <p:ph idx="2" type="pic"/>
          </p:nvPr>
        </p:nvSpPr>
        <p:spPr>
          <a:xfrm>
            <a:off x="1057275" y="930275"/>
            <a:ext cx="7748100" cy="4365600"/>
          </a:xfrm>
          <a:prstGeom prst="rect">
            <a:avLst/>
          </a:prstGeom>
          <a:noFill/>
          <a:ln>
            <a:noFill/>
          </a:ln>
        </p:spPr>
      </p:sp>
      <p:sp>
        <p:nvSpPr>
          <p:cNvPr id="220" name="Google Shape;220;p33"/>
          <p:cNvSpPr txBox="1"/>
          <p:nvPr>
            <p:ph type="title"/>
          </p:nvPr>
        </p:nvSpPr>
        <p:spPr>
          <a:xfrm>
            <a:off x="904875" y="131025"/>
            <a:ext cx="77265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
              <a:t>Advantages</a:t>
            </a:r>
            <a:endParaRPr/>
          </a:p>
        </p:txBody>
      </p:sp>
      <p:sp>
        <p:nvSpPr>
          <p:cNvPr id="221" name="Google Shape;221;p33"/>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
        <p:nvSpPr>
          <p:cNvPr id="222" name="Google Shape;222;p33"/>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grpSp>
        <p:nvGrpSpPr>
          <p:cNvPr id="223" name="Google Shape;223;p33"/>
          <p:cNvGrpSpPr/>
          <p:nvPr/>
        </p:nvGrpSpPr>
        <p:grpSpPr>
          <a:xfrm>
            <a:off x="3427856" y="1280071"/>
            <a:ext cx="2470510" cy="2348360"/>
            <a:chOff x="844725" y="777875"/>
            <a:chExt cx="2389275" cy="2280625"/>
          </a:xfrm>
        </p:grpSpPr>
        <p:pic>
          <p:nvPicPr>
            <p:cNvPr id="224" name="Google Shape;224;p33"/>
            <p:cNvPicPr preferRelativeResize="0"/>
            <p:nvPr/>
          </p:nvPicPr>
          <p:blipFill>
            <a:blip r:embed="rId3">
              <a:alphaModFix/>
            </a:blip>
            <a:stretch>
              <a:fillRect/>
            </a:stretch>
          </p:blipFill>
          <p:spPr>
            <a:xfrm>
              <a:off x="844725" y="777875"/>
              <a:ext cx="2389226" cy="2280625"/>
            </a:xfrm>
            <a:prstGeom prst="rect">
              <a:avLst/>
            </a:prstGeom>
            <a:solidFill>
              <a:srgbClr val="EFEFEF"/>
            </a:solidFill>
            <a:ln>
              <a:noFill/>
            </a:ln>
          </p:spPr>
        </p:pic>
        <p:sp>
          <p:nvSpPr>
            <p:cNvPr id="225" name="Google Shape;225;p33"/>
            <p:cNvSpPr/>
            <p:nvPr/>
          </p:nvSpPr>
          <p:spPr>
            <a:xfrm>
              <a:off x="2934000" y="1878000"/>
              <a:ext cx="300000" cy="2175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26" name="Google Shape;226;p33"/>
          <p:cNvPicPr preferRelativeResize="0"/>
          <p:nvPr/>
        </p:nvPicPr>
        <p:blipFill>
          <a:blip r:embed="rId4">
            <a:alphaModFix/>
          </a:blip>
          <a:stretch>
            <a:fillRect/>
          </a:stretch>
        </p:blipFill>
        <p:spPr>
          <a:xfrm>
            <a:off x="1057274" y="1279950"/>
            <a:ext cx="1993900" cy="1700949"/>
          </a:xfrm>
          <a:prstGeom prst="rect">
            <a:avLst/>
          </a:prstGeom>
          <a:noFill/>
          <a:ln>
            <a:noFill/>
          </a:ln>
        </p:spPr>
      </p:pic>
      <p:pic>
        <p:nvPicPr>
          <p:cNvPr id="227" name="Google Shape;227;p33"/>
          <p:cNvPicPr preferRelativeResize="0"/>
          <p:nvPr/>
        </p:nvPicPr>
        <p:blipFill>
          <a:blip r:embed="rId5">
            <a:alphaModFix/>
          </a:blip>
          <a:stretch>
            <a:fillRect/>
          </a:stretch>
        </p:blipFill>
        <p:spPr>
          <a:xfrm>
            <a:off x="1072399" y="3249625"/>
            <a:ext cx="1963650" cy="1893875"/>
          </a:xfrm>
          <a:prstGeom prst="rect">
            <a:avLst/>
          </a:prstGeom>
          <a:noFill/>
          <a:ln>
            <a:noFill/>
          </a:ln>
        </p:spPr>
      </p:pic>
      <p:pic>
        <p:nvPicPr>
          <p:cNvPr id="228" name="Google Shape;228;p33"/>
          <p:cNvPicPr preferRelativeResize="0"/>
          <p:nvPr/>
        </p:nvPicPr>
        <p:blipFill>
          <a:blip r:embed="rId6">
            <a:alphaModFix/>
          </a:blip>
          <a:stretch>
            <a:fillRect/>
          </a:stretch>
        </p:blipFill>
        <p:spPr>
          <a:xfrm>
            <a:off x="6166813" y="1280075"/>
            <a:ext cx="2410820" cy="2348350"/>
          </a:xfrm>
          <a:prstGeom prst="rect">
            <a:avLst/>
          </a:prstGeom>
          <a:noFill/>
          <a:ln>
            <a:noFill/>
          </a:ln>
        </p:spPr>
      </p:pic>
      <p:sp>
        <p:nvSpPr>
          <p:cNvPr id="229" name="Google Shape;229;p33"/>
          <p:cNvSpPr txBox="1"/>
          <p:nvPr/>
        </p:nvSpPr>
        <p:spPr>
          <a:xfrm>
            <a:off x="1072400" y="930275"/>
            <a:ext cx="2872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Whole brain </a:t>
            </a:r>
            <a:r>
              <a:rPr b="1" lang="fr">
                <a:solidFill>
                  <a:schemeClr val="dk1"/>
                </a:solidFill>
              </a:rPr>
              <a:t>access</a:t>
            </a:r>
            <a:endParaRPr b="1">
              <a:solidFill>
                <a:schemeClr val="dk1"/>
              </a:solidFill>
            </a:endParaRPr>
          </a:p>
        </p:txBody>
      </p:sp>
      <p:sp>
        <p:nvSpPr>
          <p:cNvPr id="230" name="Google Shape;230;p33"/>
          <p:cNvSpPr txBox="1"/>
          <p:nvPr/>
        </p:nvSpPr>
        <p:spPr>
          <a:xfrm>
            <a:off x="1072400" y="2939775"/>
            <a:ext cx="2872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Spatial and temporal</a:t>
            </a:r>
            <a:endParaRPr b="1">
              <a:solidFill>
                <a:schemeClr val="dk1"/>
              </a:solidFill>
            </a:endParaRPr>
          </a:p>
        </p:txBody>
      </p:sp>
      <p:sp>
        <p:nvSpPr>
          <p:cNvPr id="231" name="Google Shape;231;p33"/>
          <p:cNvSpPr txBox="1"/>
          <p:nvPr/>
        </p:nvSpPr>
        <p:spPr>
          <a:xfrm>
            <a:off x="3373738" y="930275"/>
            <a:ext cx="2470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Non invasive</a:t>
            </a:r>
            <a:endParaRPr b="1">
              <a:solidFill>
                <a:schemeClr val="dk1"/>
              </a:solidFill>
            </a:endParaRPr>
          </a:p>
        </p:txBody>
      </p:sp>
      <p:sp>
        <p:nvSpPr>
          <p:cNvPr id="232" name="Google Shape;232;p33"/>
          <p:cNvSpPr txBox="1"/>
          <p:nvPr/>
        </p:nvSpPr>
        <p:spPr>
          <a:xfrm>
            <a:off x="6166813" y="930275"/>
            <a:ext cx="24108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Cross-species use</a:t>
            </a:r>
            <a:endParaRPr b="1">
              <a:solidFill>
                <a:schemeClr val="dk1"/>
              </a:solidFill>
            </a:endParaRPr>
          </a:p>
        </p:txBody>
      </p:sp>
      <p:sp>
        <p:nvSpPr>
          <p:cNvPr id="233" name="Google Shape;233;p33"/>
          <p:cNvSpPr txBox="1"/>
          <p:nvPr/>
        </p:nvSpPr>
        <p:spPr>
          <a:xfrm>
            <a:off x="3427850" y="3628425"/>
            <a:ext cx="24705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Very safe/ no radiation</a:t>
            </a:r>
            <a:endParaRPr b="1">
              <a:solidFill>
                <a:schemeClr val="dk1"/>
              </a:solidFill>
            </a:endParaRPr>
          </a:p>
        </p:txBody>
      </p:sp>
      <p:sp>
        <p:nvSpPr>
          <p:cNvPr id="234" name="Google Shape;234;p33"/>
          <p:cNvSpPr txBox="1"/>
          <p:nvPr/>
        </p:nvSpPr>
        <p:spPr>
          <a:xfrm>
            <a:off x="3980075" y="4797000"/>
            <a:ext cx="48510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800">
                <a:solidFill>
                  <a:schemeClr val="dk1"/>
                </a:solidFill>
              </a:rPr>
              <a:t>Functional neuroimaging as a catalyst for integrated neuroscience (2023), Emily S.Finn et al.</a:t>
            </a:r>
            <a:endParaRPr i="1" sz="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ph idx="1" type="body"/>
          </p:nvPr>
        </p:nvSpPr>
        <p:spPr>
          <a:xfrm>
            <a:off x="904875" y="1563688"/>
            <a:ext cx="7726500" cy="3386700"/>
          </a:xfrm>
          <a:prstGeom prst="rect">
            <a:avLst/>
          </a:prstGeom>
        </p:spPr>
        <p:txBody>
          <a:bodyPr anchorCtr="0" anchor="t" bIns="45700" lIns="180000" spcFirstLastPara="1" rIns="91425" wrap="square" tIns="45700">
            <a:normAutofit/>
          </a:bodyPr>
          <a:lstStyle/>
          <a:p>
            <a:pPr indent="0" lvl="0" marL="0" rtl="0" algn="l">
              <a:spcBef>
                <a:spcPts val="750"/>
              </a:spcBef>
              <a:spcAft>
                <a:spcPts val="0"/>
              </a:spcAft>
              <a:buNone/>
            </a:pPr>
            <a:r>
              <a:rPr lang="fr"/>
              <a:t>EEG : poor spatial resolution</a:t>
            </a:r>
            <a:endParaRPr/>
          </a:p>
          <a:p>
            <a:pPr indent="0" lvl="0" marL="0" rtl="0" algn="l">
              <a:spcBef>
                <a:spcPts val="750"/>
              </a:spcBef>
              <a:spcAft>
                <a:spcPts val="0"/>
              </a:spcAft>
              <a:buNone/>
            </a:pPr>
            <a:r>
              <a:t/>
            </a:r>
            <a:endParaRPr/>
          </a:p>
          <a:p>
            <a:pPr indent="0" lvl="0" marL="0" rtl="0" algn="l">
              <a:spcBef>
                <a:spcPts val="750"/>
              </a:spcBef>
              <a:spcAft>
                <a:spcPts val="0"/>
              </a:spcAft>
              <a:buNone/>
            </a:pPr>
            <a:r>
              <a:rPr lang="fr"/>
              <a:t>MEG : spatial deformation</a:t>
            </a:r>
            <a:endParaRPr/>
          </a:p>
          <a:p>
            <a:pPr indent="0" lvl="0" marL="0" rtl="0" algn="l">
              <a:spcBef>
                <a:spcPts val="750"/>
              </a:spcBef>
              <a:spcAft>
                <a:spcPts val="0"/>
              </a:spcAft>
              <a:buNone/>
            </a:pPr>
            <a:r>
              <a:t/>
            </a:r>
            <a:endParaRPr/>
          </a:p>
          <a:p>
            <a:pPr indent="0" lvl="0" marL="0" rtl="0" algn="l">
              <a:spcBef>
                <a:spcPts val="750"/>
              </a:spcBef>
              <a:spcAft>
                <a:spcPts val="0"/>
              </a:spcAft>
              <a:buNone/>
            </a:pPr>
            <a:r>
              <a:rPr lang="fr"/>
              <a:t>PET : invasive, low resolution</a:t>
            </a:r>
            <a:endParaRPr/>
          </a:p>
          <a:p>
            <a:pPr indent="0" lvl="0" marL="0" rtl="0" algn="l">
              <a:spcBef>
                <a:spcPts val="750"/>
              </a:spcBef>
              <a:spcAft>
                <a:spcPts val="0"/>
              </a:spcAft>
              <a:buNone/>
            </a:pPr>
            <a:r>
              <a:t/>
            </a:r>
            <a:endParaRPr/>
          </a:p>
          <a:p>
            <a:pPr indent="0" lvl="0" marL="0" rtl="0" algn="l">
              <a:spcBef>
                <a:spcPts val="750"/>
              </a:spcBef>
              <a:spcAft>
                <a:spcPts val="0"/>
              </a:spcAft>
              <a:buNone/>
            </a:pPr>
            <a:r>
              <a:rPr lang="fr"/>
              <a:t>Intracranial EEG : invasive, limited coverage</a:t>
            </a:r>
            <a:endParaRPr/>
          </a:p>
        </p:txBody>
      </p:sp>
      <p:sp>
        <p:nvSpPr>
          <p:cNvPr id="240" name="Google Shape;240;p34"/>
          <p:cNvSpPr txBox="1"/>
          <p:nvPr>
            <p:ph type="title"/>
          </p:nvPr>
        </p:nvSpPr>
        <p:spPr>
          <a:xfrm>
            <a:off x="904875" y="131025"/>
            <a:ext cx="42027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
              <a:t>Comparative Advantages of fMRI</a:t>
            </a:r>
            <a:endParaRPr/>
          </a:p>
        </p:txBody>
      </p:sp>
      <p:sp>
        <p:nvSpPr>
          <p:cNvPr id="241" name="Google Shape;241;p3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type="title"/>
          </p:nvPr>
        </p:nvSpPr>
        <p:spPr>
          <a:xfrm>
            <a:off x="904875" y="131025"/>
            <a:ext cx="7726500" cy="7992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
              <a:t>Limitations </a:t>
            </a:r>
            <a:endParaRPr/>
          </a:p>
        </p:txBody>
      </p:sp>
      <p:sp>
        <p:nvSpPr>
          <p:cNvPr id="247" name="Google Shape;247;p35"/>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pic>
        <p:nvPicPr>
          <p:cNvPr id="248" name="Google Shape;248;p35"/>
          <p:cNvPicPr preferRelativeResize="0"/>
          <p:nvPr/>
        </p:nvPicPr>
        <p:blipFill>
          <a:blip r:embed="rId3">
            <a:alphaModFix/>
          </a:blip>
          <a:stretch>
            <a:fillRect/>
          </a:stretch>
        </p:blipFill>
        <p:spPr>
          <a:xfrm>
            <a:off x="1057275" y="930275"/>
            <a:ext cx="2466975" cy="2759667"/>
          </a:xfrm>
          <a:prstGeom prst="rect">
            <a:avLst/>
          </a:prstGeom>
          <a:noFill/>
          <a:ln>
            <a:noFill/>
          </a:ln>
        </p:spPr>
      </p:pic>
      <p:pic>
        <p:nvPicPr>
          <p:cNvPr id="249" name="Google Shape;249;p35"/>
          <p:cNvPicPr preferRelativeResize="0"/>
          <p:nvPr/>
        </p:nvPicPr>
        <p:blipFill>
          <a:blip r:embed="rId4">
            <a:alphaModFix/>
          </a:blip>
          <a:stretch>
            <a:fillRect/>
          </a:stretch>
        </p:blipFill>
        <p:spPr>
          <a:xfrm>
            <a:off x="6549150" y="930225"/>
            <a:ext cx="2152650" cy="3810000"/>
          </a:xfrm>
          <a:prstGeom prst="rect">
            <a:avLst/>
          </a:prstGeom>
          <a:noFill/>
          <a:ln>
            <a:noFill/>
          </a:ln>
        </p:spPr>
      </p:pic>
      <p:sp>
        <p:nvSpPr>
          <p:cNvPr id="250" name="Google Shape;250;p35"/>
          <p:cNvSpPr/>
          <p:nvPr/>
        </p:nvSpPr>
        <p:spPr>
          <a:xfrm>
            <a:off x="6516025" y="1981825"/>
            <a:ext cx="911400" cy="945600"/>
          </a:xfrm>
          <a:prstGeom prst="noSmoking">
            <a:avLst>
              <a:gd fmla="val 911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5"/>
          <p:cNvSpPr txBox="1"/>
          <p:nvPr/>
        </p:nvSpPr>
        <p:spPr>
          <a:xfrm>
            <a:off x="1057275" y="3727175"/>
            <a:ext cx="2872500" cy="11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Indirect</a:t>
            </a:r>
            <a:r>
              <a:rPr b="1" lang="fr">
                <a:solidFill>
                  <a:schemeClr val="dk1"/>
                </a:solidFill>
              </a:rPr>
              <a:t> probe to neural connectivity</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fr">
                <a:solidFill>
                  <a:schemeClr val="dk1"/>
                </a:solidFill>
              </a:rPr>
              <a:t>Slow response</a:t>
            </a:r>
            <a:endParaRPr b="1">
              <a:solidFill>
                <a:schemeClr val="dk1"/>
              </a:solidFill>
            </a:endParaRPr>
          </a:p>
        </p:txBody>
      </p:sp>
      <p:sp>
        <p:nvSpPr>
          <p:cNvPr id="252" name="Google Shape;252;p35"/>
          <p:cNvSpPr txBox="1"/>
          <p:nvPr/>
        </p:nvSpPr>
        <p:spPr>
          <a:xfrm>
            <a:off x="6549150" y="4773350"/>
            <a:ext cx="21528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No implant allowed</a:t>
            </a:r>
            <a:endParaRPr b="1">
              <a:solidFill>
                <a:schemeClr val="dk1"/>
              </a:solidFill>
            </a:endParaRPr>
          </a:p>
        </p:txBody>
      </p:sp>
      <p:grpSp>
        <p:nvGrpSpPr>
          <p:cNvPr id="253" name="Google Shape;253;p35"/>
          <p:cNvGrpSpPr/>
          <p:nvPr/>
        </p:nvGrpSpPr>
        <p:grpSpPr>
          <a:xfrm>
            <a:off x="3919946" y="1164750"/>
            <a:ext cx="1916409" cy="1604519"/>
            <a:chOff x="3816213" y="930275"/>
            <a:chExt cx="2440975" cy="1997161"/>
          </a:xfrm>
        </p:grpSpPr>
        <p:pic>
          <p:nvPicPr>
            <p:cNvPr id="254" name="Google Shape;254;p35"/>
            <p:cNvPicPr preferRelativeResize="0"/>
            <p:nvPr/>
          </p:nvPicPr>
          <p:blipFill>
            <a:blip r:embed="rId5">
              <a:alphaModFix/>
            </a:blip>
            <a:stretch>
              <a:fillRect/>
            </a:stretch>
          </p:blipFill>
          <p:spPr>
            <a:xfrm>
              <a:off x="3816213" y="930275"/>
              <a:ext cx="2440975" cy="1997161"/>
            </a:xfrm>
            <a:prstGeom prst="rect">
              <a:avLst/>
            </a:prstGeom>
            <a:noFill/>
            <a:ln>
              <a:noFill/>
            </a:ln>
          </p:spPr>
        </p:pic>
        <p:sp>
          <p:nvSpPr>
            <p:cNvPr id="255" name="Google Shape;255;p35"/>
            <p:cNvSpPr/>
            <p:nvPr/>
          </p:nvSpPr>
          <p:spPr>
            <a:xfrm>
              <a:off x="3816225" y="2127150"/>
              <a:ext cx="211500" cy="349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id="256" name="Google Shape;256;p35"/>
          <p:cNvPicPr preferRelativeResize="0"/>
          <p:nvPr/>
        </p:nvPicPr>
        <p:blipFill rotWithShape="1">
          <a:blip r:embed="rId6">
            <a:alphaModFix/>
          </a:blip>
          <a:srcRect b="11473" l="5276" r="0" t="0"/>
          <a:stretch/>
        </p:blipFill>
        <p:spPr>
          <a:xfrm>
            <a:off x="3745550" y="2806318"/>
            <a:ext cx="1916300" cy="1876807"/>
          </a:xfrm>
          <a:prstGeom prst="rect">
            <a:avLst/>
          </a:prstGeom>
          <a:noFill/>
          <a:ln>
            <a:noFill/>
          </a:ln>
        </p:spPr>
      </p:pic>
      <p:sp>
        <p:nvSpPr>
          <p:cNvPr id="257" name="Google Shape;257;p35"/>
          <p:cNvSpPr txBox="1"/>
          <p:nvPr/>
        </p:nvSpPr>
        <p:spPr>
          <a:xfrm>
            <a:off x="3919938" y="777900"/>
            <a:ext cx="24411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Sensitive to noise</a:t>
            </a:r>
            <a:endParaRPr b="1">
              <a:solidFill>
                <a:schemeClr val="dk1"/>
              </a:solidFill>
            </a:endParaRPr>
          </a:p>
        </p:txBody>
      </p:sp>
      <p:sp>
        <p:nvSpPr>
          <p:cNvPr id="258" name="Google Shape;258;p35"/>
          <p:cNvSpPr txBox="1"/>
          <p:nvPr/>
        </p:nvSpPr>
        <p:spPr>
          <a:xfrm>
            <a:off x="3657588" y="4554950"/>
            <a:ext cx="2441100" cy="3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chemeClr val="dk1"/>
                </a:solidFill>
              </a:rPr>
              <a:t>Anesthesia constraints</a:t>
            </a:r>
            <a:endParaRPr b="1">
              <a:solidFill>
                <a:schemeClr val="dk1"/>
              </a:solidFill>
            </a:endParaRPr>
          </a:p>
        </p:txBody>
      </p:sp>
      <p:sp>
        <p:nvSpPr>
          <p:cNvPr id="259" name="Google Shape;259;p35"/>
          <p:cNvSpPr txBox="1"/>
          <p:nvPr/>
        </p:nvSpPr>
        <p:spPr>
          <a:xfrm>
            <a:off x="904750" y="4775000"/>
            <a:ext cx="48510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800">
                <a:solidFill>
                  <a:schemeClr val="dk1"/>
                </a:solidFill>
              </a:rPr>
              <a:t>Functional neuroimaging as a catalyst for integrated neuroscience (2023), Emily S.Finn et al.</a:t>
            </a:r>
            <a:endParaRPr i="1" sz="800">
              <a:solidFill>
                <a:schemeClr val="dk1"/>
              </a:solidFill>
            </a:endParaRPr>
          </a:p>
        </p:txBody>
      </p:sp>
      <p:sp>
        <p:nvSpPr>
          <p:cNvPr id="260" name="Google Shape;260;p35"/>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idx="1" type="body"/>
          </p:nvPr>
        </p:nvSpPr>
        <p:spPr>
          <a:xfrm>
            <a:off x="904875" y="1203825"/>
            <a:ext cx="7726500" cy="37467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
              <a:t>Distinguish top-down and bottom-up processes (see vs think)</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
              <a:t>Insights on how we perceive, remember and make decisions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66" name="Google Shape;266;p36"/>
          <p:cNvSpPr txBox="1"/>
          <p:nvPr>
            <p:ph type="title"/>
          </p:nvPr>
        </p:nvSpPr>
        <p:spPr>
          <a:xfrm>
            <a:off x="904875" y="131025"/>
            <a:ext cx="77265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
              <a:t>Reading Minds ? Kind of...</a:t>
            </a:r>
            <a:r>
              <a:rPr lang="fr"/>
              <a:t>?</a:t>
            </a:r>
            <a:endParaRPr/>
          </a:p>
        </p:txBody>
      </p:sp>
      <p:sp>
        <p:nvSpPr>
          <p:cNvPr id="267" name="Google Shape;267;p36"/>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pic>
        <p:nvPicPr>
          <p:cNvPr id="268" name="Google Shape;268;p36"/>
          <p:cNvPicPr preferRelativeResize="0"/>
          <p:nvPr/>
        </p:nvPicPr>
        <p:blipFill>
          <a:blip r:embed="rId3">
            <a:alphaModFix/>
          </a:blip>
          <a:stretch>
            <a:fillRect/>
          </a:stretch>
        </p:blipFill>
        <p:spPr>
          <a:xfrm>
            <a:off x="2509375" y="2493975"/>
            <a:ext cx="4125251" cy="2365150"/>
          </a:xfrm>
          <a:prstGeom prst="rect">
            <a:avLst/>
          </a:prstGeom>
          <a:noFill/>
          <a:ln>
            <a:noFill/>
          </a:ln>
        </p:spPr>
      </p:pic>
      <p:sp>
        <p:nvSpPr>
          <p:cNvPr id="269" name="Google Shape;269;p36"/>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
        <p:nvSpPr>
          <p:cNvPr id="270" name="Google Shape;270;p36"/>
          <p:cNvSpPr txBox="1"/>
          <p:nvPr/>
        </p:nvSpPr>
        <p:spPr>
          <a:xfrm>
            <a:off x="2005575" y="4775000"/>
            <a:ext cx="5525100" cy="34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i="1" lang="fr" sz="800">
                <a:solidFill>
                  <a:schemeClr val="dk1"/>
                </a:solidFill>
              </a:rPr>
              <a:t>Individual Brain Charting: A high-resolution brain map of cognitive functions </a:t>
            </a:r>
            <a:r>
              <a:rPr i="1" lang="fr" sz="800">
                <a:solidFill>
                  <a:schemeClr val="dk1"/>
                </a:solidFill>
              </a:rPr>
              <a:t>(2018), Human brain Project</a:t>
            </a:r>
            <a:endParaRPr i="1" sz="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7"/>
          <p:cNvSpPr txBox="1"/>
          <p:nvPr>
            <p:ph idx="1" type="body"/>
          </p:nvPr>
        </p:nvSpPr>
        <p:spPr>
          <a:xfrm>
            <a:off x="904875" y="1203825"/>
            <a:ext cx="7726500" cy="37467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
              <a:t>Not at the good scale</a:t>
            </a:r>
            <a:br>
              <a:rPr lang="fr"/>
            </a:br>
            <a:r>
              <a:rPr lang="fr"/>
              <a:t>(neuron vs brain)</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
              <a:t>Emergent properties still not well understood</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
              <a:t>Not really a technology issue, more of an approach issue</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
              <a:t>No guarantee if the mapping stays up-to-date</a:t>
            </a:r>
            <a:endParaRPr/>
          </a:p>
        </p:txBody>
      </p:sp>
      <p:sp>
        <p:nvSpPr>
          <p:cNvPr id="276" name="Google Shape;276;p37"/>
          <p:cNvSpPr txBox="1"/>
          <p:nvPr>
            <p:ph type="title"/>
          </p:nvPr>
        </p:nvSpPr>
        <p:spPr>
          <a:xfrm>
            <a:off x="904875" y="131025"/>
            <a:ext cx="77265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
              <a:t>The Reality Behind 'Mind Reading'</a:t>
            </a:r>
            <a:endParaRPr/>
          </a:p>
        </p:txBody>
      </p:sp>
      <p:sp>
        <p:nvSpPr>
          <p:cNvPr id="277" name="Google Shape;277;p37"/>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
              <a:t>‹#›</a:t>
            </a:fld>
            <a:endParaRPr/>
          </a:p>
        </p:txBody>
      </p:sp>
      <p:sp>
        <p:nvSpPr>
          <p:cNvPr id="278" name="Google Shape;278;p37"/>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
              <a:t>fMRI : a mind reader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